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s/slide5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18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notesSlides/notesSlide13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6"/>
  </p:notesMasterIdLst>
  <p:sldIdLst>
    <p:sldId id="257" r:id="rId2"/>
    <p:sldId id="261" r:id="rId3"/>
    <p:sldId id="285" r:id="rId4"/>
    <p:sldId id="287" r:id="rId5"/>
    <p:sldId id="286" r:id="rId6"/>
    <p:sldId id="284" r:id="rId7"/>
    <p:sldId id="288" r:id="rId8"/>
    <p:sldId id="290" r:id="rId9"/>
    <p:sldId id="291" r:id="rId10"/>
    <p:sldId id="289" r:id="rId11"/>
    <p:sldId id="292" r:id="rId12"/>
    <p:sldId id="294" r:id="rId13"/>
    <p:sldId id="296" r:id="rId14"/>
    <p:sldId id="295" r:id="rId15"/>
    <p:sldId id="299" r:id="rId16"/>
    <p:sldId id="308" r:id="rId17"/>
    <p:sldId id="297" r:id="rId18"/>
    <p:sldId id="298" r:id="rId19"/>
    <p:sldId id="283" r:id="rId20"/>
    <p:sldId id="300" r:id="rId21"/>
    <p:sldId id="301" r:id="rId22"/>
    <p:sldId id="302" r:id="rId23"/>
    <p:sldId id="303" r:id="rId24"/>
    <p:sldId id="304" r:id="rId25"/>
    <p:sldId id="305" r:id="rId26"/>
    <p:sldId id="306" r:id="rId27"/>
    <p:sldId id="307" r:id="rId28"/>
    <p:sldId id="309" r:id="rId29"/>
    <p:sldId id="310" r:id="rId30"/>
    <p:sldId id="311" r:id="rId31"/>
    <p:sldId id="312" r:id="rId32"/>
    <p:sldId id="313" r:id="rId33"/>
    <p:sldId id="314" r:id="rId34"/>
    <p:sldId id="315" r:id="rId35"/>
    <p:sldId id="316" r:id="rId36"/>
    <p:sldId id="317" r:id="rId37"/>
    <p:sldId id="318" r:id="rId38"/>
    <p:sldId id="319" r:id="rId39"/>
    <p:sldId id="321" r:id="rId40"/>
    <p:sldId id="320" r:id="rId41"/>
    <p:sldId id="322" r:id="rId42"/>
    <p:sldId id="323" r:id="rId43"/>
    <p:sldId id="324" r:id="rId44"/>
    <p:sldId id="325" r:id="rId45"/>
    <p:sldId id="326" r:id="rId46"/>
    <p:sldId id="334" r:id="rId47"/>
    <p:sldId id="335" r:id="rId48"/>
    <p:sldId id="327" r:id="rId49"/>
    <p:sldId id="328" r:id="rId50"/>
    <p:sldId id="329" r:id="rId51"/>
    <p:sldId id="330" r:id="rId52"/>
    <p:sldId id="331" r:id="rId53"/>
    <p:sldId id="332" r:id="rId54"/>
    <p:sldId id="333" r:id="rId5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>
        <p:scale>
          <a:sx n="60" d="100"/>
          <a:sy n="60" d="100"/>
        </p:scale>
        <p:origin x="-1656" y="-25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C4509F-5EA8-448A-BB5E-C6CDD48A3B2E}" type="datetimeFigureOut">
              <a:rPr lang="en-US" smtClean="0"/>
              <a:pPr/>
              <a:t>10/4/2011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16533D-B8A7-499C-8269-31718E70EA7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14453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Week 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16533D-B8A7-499C-8269-31718E70EA73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Week 5                                                                                                 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16533D-B8A7-499C-8269-31718E70EA73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Week 5                                                                                                 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16533D-B8A7-499C-8269-31718E70EA73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Week 5                                                                                                 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16533D-B8A7-499C-8269-31718E70EA73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Week 5                                                                                                 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16533D-B8A7-499C-8269-31718E70EA73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Week 5                                                                                                 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16533D-B8A7-499C-8269-31718E70EA73}" type="slidenum">
              <a:rPr lang="en-US" smtClean="0"/>
              <a:pPr/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Week 5                                                                                                 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16533D-B8A7-499C-8269-31718E70EA73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Week 5                                                                                                 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16533D-B8A7-499C-8269-31718E70EA73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Week 5                                                                                                 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16533D-B8A7-499C-8269-31718E70EA73}" type="slidenum">
              <a:rPr lang="en-US" smtClean="0"/>
              <a:pPr/>
              <a:t>18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Week 5                                                                                                    </a:t>
            </a:r>
            <a:endParaRPr lang="en-US" i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16533D-B8A7-499C-8269-31718E70EA73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Week 5                                                                                                   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16533D-B8A7-499C-8269-31718E70EA73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Week 5                                                                                                   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16533D-B8A7-499C-8269-31718E70EA73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Week 5                                                                                                   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16533D-B8A7-499C-8269-31718E70EA73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Week 5                                                                                                   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16533D-B8A7-499C-8269-31718E70EA73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Week 5                                                                                                 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16533D-B8A7-499C-8269-31718E70EA73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Week 5                                                                                                 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16533D-B8A7-499C-8269-31718E70EA73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Week 5                                                                                                 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16533D-B8A7-499C-8269-31718E70EA73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Week 5                                                                                                 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16533D-B8A7-499C-8269-31718E70EA73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177E5-11FD-42E0-82E2-1ECF5A59E6F1}" type="datetimeFigureOut">
              <a:rPr lang="en-US" smtClean="0"/>
              <a:pPr/>
              <a:t>10/4/2011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670FD-8A56-44A6-9AE4-EDFF549E90F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177E5-11FD-42E0-82E2-1ECF5A59E6F1}" type="datetimeFigureOut">
              <a:rPr lang="en-US" smtClean="0"/>
              <a:pPr/>
              <a:t>10/4/2011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670FD-8A56-44A6-9AE4-EDFF549E90F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177E5-11FD-42E0-82E2-1ECF5A59E6F1}" type="datetimeFigureOut">
              <a:rPr lang="en-US" smtClean="0"/>
              <a:pPr/>
              <a:t>10/4/2011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670FD-8A56-44A6-9AE4-EDFF549E90F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177E5-11FD-42E0-82E2-1ECF5A59E6F1}" type="datetimeFigureOut">
              <a:rPr lang="en-US" smtClean="0"/>
              <a:pPr/>
              <a:t>10/4/2011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670FD-8A56-44A6-9AE4-EDFF549E90F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177E5-11FD-42E0-82E2-1ECF5A59E6F1}" type="datetimeFigureOut">
              <a:rPr lang="en-US" smtClean="0"/>
              <a:pPr/>
              <a:t>10/4/2011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670FD-8A56-44A6-9AE4-EDFF549E90F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177E5-11FD-42E0-82E2-1ECF5A59E6F1}" type="datetimeFigureOut">
              <a:rPr lang="en-US" smtClean="0"/>
              <a:pPr/>
              <a:t>10/4/2011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670FD-8A56-44A6-9AE4-EDFF549E90F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177E5-11FD-42E0-82E2-1ECF5A59E6F1}" type="datetimeFigureOut">
              <a:rPr lang="en-US" smtClean="0"/>
              <a:pPr/>
              <a:t>10/4/2011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670FD-8A56-44A6-9AE4-EDFF549E90F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177E5-11FD-42E0-82E2-1ECF5A59E6F1}" type="datetimeFigureOut">
              <a:rPr lang="en-US" smtClean="0"/>
              <a:pPr/>
              <a:t>10/4/2011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670FD-8A56-44A6-9AE4-EDFF549E90F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177E5-11FD-42E0-82E2-1ECF5A59E6F1}" type="datetimeFigureOut">
              <a:rPr lang="en-US" smtClean="0"/>
              <a:pPr/>
              <a:t>10/4/2011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670FD-8A56-44A6-9AE4-EDFF549E90F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177E5-11FD-42E0-82E2-1ECF5A59E6F1}" type="datetimeFigureOut">
              <a:rPr lang="en-US" smtClean="0"/>
              <a:pPr/>
              <a:t>10/4/2011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670FD-8A56-44A6-9AE4-EDFF549E90F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177E5-11FD-42E0-82E2-1ECF5A59E6F1}" type="datetimeFigureOut">
              <a:rPr lang="en-US" smtClean="0"/>
              <a:pPr/>
              <a:t>10/4/2011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670FD-8A56-44A6-9AE4-EDFF549E90F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9177E5-11FD-42E0-82E2-1ECF5A59E6F1}" type="datetimeFigureOut">
              <a:rPr lang="en-US" smtClean="0"/>
              <a:pPr/>
              <a:t>10/4/2011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E670FD-8A56-44A6-9AE4-EDFF549E90F0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0385" y="-304800"/>
            <a:ext cx="914400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Lesson </a:t>
            </a:r>
            <a:r>
              <a:rPr lang="en-US" dirty="0" smtClean="0"/>
              <a:t>1.1: POLYGON</a:t>
            </a:r>
            <a:br>
              <a:rPr lang="en-US" dirty="0" smtClean="0"/>
            </a:br>
            <a:r>
              <a:rPr lang="en-US" dirty="0" smtClean="0"/>
              <a:t>Lesson 1.2 Triangles</a:t>
            </a:r>
            <a:br>
              <a:rPr lang="en-US" dirty="0" smtClean="0"/>
            </a:br>
            <a:r>
              <a:rPr lang="en-US" dirty="0" smtClean="0"/>
              <a:t>Lesson 1.3 Quadrilaterals</a:t>
            </a:r>
            <a:endParaRPr lang="en-US" dirty="0"/>
          </a:p>
        </p:txBody>
      </p:sp>
      <p:sp>
        <p:nvSpPr>
          <p:cNvPr id="11" name="Subtitle 10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Week 1 and Week 2</a:t>
            </a:r>
          </a:p>
          <a:p>
            <a:r>
              <a:rPr lang="en-US" dirty="0" smtClean="0"/>
              <a:t>Math 13 </a:t>
            </a:r>
            <a:endParaRPr lang="en-US" dirty="0" smtClean="0"/>
          </a:p>
          <a:p>
            <a:r>
              <a:rPr lang="en-US" dirty="0" smtClean="0"/>
              <a:t>Solid </a:t>
            </a:r>
            <a:r>
              <a:rPr lang="en-US" dirty="0" err="1" smtClean="0"/>
              <a:t>Mensuration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914400" y="685800"/>
            <a:ext cx="7239000" cy="762000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  <a:effectLst>
            <a:outerShdw blurRad="50800" dist="50800" dir="5400000" algn="ctr" rotWithShape="0">
              <a:schemeClr val="tx1">
                <a:lumMod val="50000"/>
                <a:lumOff val="50000"/>
              </a:schemeClr>
            </a:outerShdw>
          </a:effectLst>
          <a:scene3d>
            <a:camera prst="orthographicFront"/>
            <a:lightRig rig="threePt" dir="t"/>
          </a:scene3d>
          <a:sp3d extrusionH="12700">
            <a:bevelT w="12700" h="88900"/>
            <a:bevelB w="101600" h="1016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4800" b="1" dirty="0">
              <a:solidFill>
                <a:srgbClr val="FF0000"/>
              </a:solidFill>
            </a:endParaRPr>
          </a:p>
        </p:txBody>
      </p:sp>
      <p:pic>
        <p:nvPicPr>
          <p:cNvPr id="14" name="Picture 13" descr="DEPARTMENT OF MATHEMATICS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58485" y="457200"/>
            <a:ext cx="1447800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381000" y="1295400"/>
            <a:ext cx="8563064" cy="5181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/>
              <a:t> </a:t>
            </a:r>
            <a:endParaRPr lang="en-US" sz="2400" dirty="0" smtClean="0"/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endParaRPr lang="en-US" sz="2400" dirty="0" smtClean="0"/>
          </a:p>
          <a:p>
            <a:pPr>
              <a:buNone/>
            </a:pPr>
            <a:r>
              <a:rPr lang="en-US" sz="2400" dirty="0" smtClean="0"/>
              <a:t>By ratio and proportion, </a:t>
            </a:r>
          </a:p>
          <a:p>
            <a:pPr>
              <a:buNone/>
            </a:pPr>
            <a:endParaRPr lang="en-PH" sz="2400" dirty="0" smtClean="0"/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endParaRPr lang="en-PH" sz="2400" dirty="0" smtClean="0">
              <a:ea typeface="Times New Roman"/>
              <a:cs typeface="Times New Roman"/>
            </a:endParaRPr>
          </a:p>
          <a:p>
            <a:pPr>
              <a:buNone/>
            </a:pPr>
            <a:endParaRPr lang="en-PH" sz="2400" dirty="0" smtClean="0"/>
          </a:p>
          <a:p>
            <a:pPr>
              <a:buNone/>
            </a:pPr>
            <a:endParaRPr lang="en-US" sz="2400" dirty="0" smtClean="0"/>
          </a:p>
          <a:p>
            <a:pPr>
              <a:buNone/>
            </a:pPr>
            <a:endParaRPr lang="en-PH" sz="2400" dirty="0" smtClean="0"/>
          </a:p>
          <a:p>
            <a:pPr marL="0" indent="0">
              <a:buNone/>
            </a:pPr>
            <a:endParaRPr lang="en-US" sz="2400" dirty="0" smtClean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 smtClean="0"/>
              <a:t>Similar Polygons </a:t>
            </a:r>
            <a:endParaRPr lang="en-PH" dirty="0"/>
          </a:p>
        </p:txBody>
      </p:sp>
      <p:sp>
        <p:nvSpPr>
          <p:cNvPr id="6" name="Rectangle 5"/>
          <p:cNvSpPr/>
          <p:nvPr/>
        </p:nvSpPr>
        <p:spPr>
          <a:xfrm>
            <a:off x="990600" y="1371600"/>
            <a:ext cx="69342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We say that two polygons are </a:t>
            </a:r>
            <a:r>
              <a:rPr lang="en-US" sz="2400" b="1" i="1" dirty="0" smtClean="0"/>
              <a:t>similar</a:t>
            </a:r>
            <a:r>
              <a:rPr lang="en-US" sz="2400" dirty="0" smtClean="0"/>
              <a:t> if their corresponding interior angles are congruent and their corresponding sides are proportional.</a:t>
            </a:r>
            <a:endParaRPr lang="en-PH" sz="2400" dirty="0"/>
          </a:p>
        </p:txBody>
      </p:sp>
      <p:sp>
        <p:nvSpPr>
          <p:cNvPr id="2253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PH"/>
          </a:p>
        </p:txBody>
      </p:sp>
      <p:pic>
        <p:nvPicPr>
          <p:cNvPr id="22529" name="Picture 1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295400" y="3048000"/>
            <a:ext cx="1447800" cy="619125"/>
          </a:xfrm>
          <a:prstGeom prst="rect">
            <a:avLst/>
          </a:prstGeom>
          <a:noFill/>
        </p:spPr>
      </p:pic>
      <p:sp>
        <p:nvSpPr>
          <p:cNvPr id="22532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PH"/>
          </a:p>
        </p:txBody>
      </p:sp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295400" y="3962400"/>
            <a:ext cx="1828800" cy="838200"/>
          </a:xfrm>
          <a:prstGeom prst="rect">
            <a:avLst/>
          </a:prstGeom>
          <a:noFill/>
        </p:spPr>
      </p:pic>
      <p:sp>
        <p:nvSpPr>
          <p:cNvPr id="22534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PH"/>
          </a:p>
        </p:txBody>
      </p:sp>
      <p:pic>
        <p:nvPicPr>
          <p:cNvPr id="22533" name="Picture 5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371600" y="4953000"/>
            <a:ext cx="1219200" cy="914400"/>
          </a:xfrm>
          <a:prstGeom prst="rect">
            <a:avLst/>
          </a:prstGeom>
          <a:noFill/>
        </p:spPr>
      </p:pic>
      <p:pic>
        <p:nvPicPr>
          <p:cNvPr id="13" name="Picture 1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038600" y="2743200"/>
            <a:ext cx="3810000" cy="312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4" name="TextBox 13"/>
          <p:cNvSpPr txBox="1"/>
          <p:nvPr/>
        </p:nvSpPr>
        <p:spPr>
          <a:xfrm>
            <a:off x="685800" y="6248400"/>
            <a:ext cx="60960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 smtClean="0"/>
              <a:t>Reference:  Solid </a:t>
            </a:r>
            <a:r>
              <a:rPr lang="en-PH" dirty="0" err="1" smtClean="0"/>
              <a:t>Mensuration</a:t>
            </a:r>
            <a:r>
              <a:rPr lang="en-PH" dirty="0" smtClean="0"/>
              <a:t> by Richard </a:t>
            </a:r>
            <a:r>
              <a:rPr lang="en-PH" dirty="0" err="1" smtClean="0"/>
              <a:t>Earnhart</a:t>
            </a: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xmlns="" val="486326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04800" y="4191000"/>
            <a:ext cx="8229600" cy="4525963"/>
          </a:xfrm>
        </p:spPr>
        <p:txBody>
          <a:bodyPr/>
          <a:lstStyle/>
          <a:p>
            <a:endParaRPr lang="en-PH" dirty="0" smtClean="0"/>
          </a:p>
          <a:p>
            <a:endParaRPr lang="en-PH"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00200" y="533400"/>
            <a:ext cx="60198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488" name="Picture 8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flipH="1" flipV="1">
            <a:off x="1828798" y="5334000"/>
            <a:ext cx="304802" cy="419102"/>
          </a:xfrm>
          <a:prstGeom prst="rect">
            <a:avLst/>
          </a:prstGeom>
          <a:noFill/>
        </p:spPr>
      </p:pic>
      <p:sp>
        <p:nvSpPr>
          <p:cNvPr id="20490" name="Rectangle 10"/>
          <p:cNvSpPr>
            <a:spLocks noChangeArrowheads="1"/>
          </p:cNvSpPr>
          <p:nvPr/>
        </p:nvSpPr>
        <p:spPr bwMode="auto">
          <a:xfrm>
            <a:off x="304800" y="4724400"/>
            <a:ext cx="86106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Calibri" pitchFamily="34" charset="0"/>
              </a:rPr>
              <a:t>The altitude  </a:t>
            </a:r>
            <a:r>
              <a:rPr kumimoji="0" lang="en-US" sz="28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Calibri" pitchFamily="34" charset="0"/>
              </a:rPr>
              <a:t>a </a:t>
            </a:r>
            <a:r>
              <a:rPr kumimoji="0" 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Calibri" pitchFamily="34" charset="0"/>
              </a:rPr>
              <a:t> of the triangle is called the </a:t>
            </a:r>
            <a:r>
              <a:rPr kumimoji="0" lang="en-US" sz="2800" b="1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Calibri" pitchFamily="34" charset="0"/>
              </a:rPr>
              <a:t>apothem</a:t>
            </a:r>
            <a:r>
              <a:rPr kumimoji="0" 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Calibri" pitchFamily="34" charset="0"/>
              </a:rPr>
              <a:t> </a:t>
            </a:r>
            <a:endParaRPr kumimoji="0" lang="en-US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0494" name="Rectangle 14"/>
          <p:cNvSpPr>
            <a:spLocks noChangeArrowheads="1"/>
          </p:cNvSpPr>
          <p:nvPr/>
        </p:nvSpPr>
        <p:spPr bwMode="auto">
          <a:xfrm>
            <a:off x="304800" y="5257800"/>
            <a:ext cx="7785336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Calibri" pitchFamily="34" charset="0"/>
              </a:rPr>
              <a:t>The angle     that is opposite the base of this triangle</a:t>
            </a: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Calibri" pitchFamily="34" charset="0"/>
              </a:rPr>
              <a:t> is called the </a:t>
            </a:r>
            <a:r>
              <a:rPr kumimoji="0" lang="en-US" sz="2800" b="1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Calibri" pitchFamily="34" charset="0"/>
              </a:rPr>
              <a:t>central angle</a:t>
            </a:r>
            <a:r>
              <a:rPr kumimoji="0" 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Calibri" pitchFamily="34" charset="0"/>
              </a:rPr>
              <a:t> .</a:t>
            </a:r>
            <a:endParaRPr kumimoji="0" lang="en-US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20493" name="Picture 13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0" y="457200"/>
            <a:ext cx="85725" cy="161925"/>
          </a:xfrm>
          <a:prstGeom prst="rect">
            <a:avLst/>
          </a:prstGeom>
          <a:noFill/>
        </p:spPr>
      </p:pic>
      <p:sp>
        <p:nvSpPr>
          <p:cNvPr id="21" name="TextBox 20"/>
          <p:cNvSpPr txBox="1"/>
          <p:nvPr/>
        </p:nvSpPr>
        <p:spPr>
          <a:xfrm>
            <a:off x="685800" y="6248400"/>
            <a:ext cx="60960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 smtClean="0"/>
              <a:t>Reference:  Solid </a:t>
            </a:r>
            <a:r>
              <a:rPr lang="en-PH" dirty="0" err="1" smtClean="0"/>
              <a:t>Mensuration</a:t>
            </a:r>
            <a:r>
              <a:rPr lang="en-PH" dirty="0" smtClean="0"/>
              <a:t> by Richard </a:t>
            </a:r>
            <a:r>
              <a:rPr lang="en-PH" dirty="0" err="1" smtClean="0"/>
              <a:t>Earnhart</a:t>
            </a: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xmlns="" val="3384324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90515" y="228600"/>
            <a:ext cx="6400800" cy="838200"/>
          </a:xfrm>
        </p:spPr>
        <p:txBody>
          <a:bodyPr>
            <a:noAutofit/>
          </a:bodyPr>
          <a:lstStyle/>
          <a:p>
            <a:r>
              <a:rPr lang="en-US" sz="2800" dirty="0" smtClean="0"/>
              <a:t>      Examples</a:t>
            </a:r>
            <a:endParaRPr lang="en-US" sz="28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PH" dirty="0" smtClean="0"/>
              <a:t>Perimeter:</a:t>
            </a:r>
          </a:p>
          <a:p>
            <a:pPr>
              <a:buNone/>
            </a:pPr>
            <a:endParaRPr lang="en-PH" dirty="0" smtClean="0"/>
          </a:p>
          <a:p>
            <a:pPr>
              <a:buNone/>
            </a:pPr>
            <a:r>
              <a:rPr lang="en-PH" dirty="0" smtClean="0"/>
              <a:t>Central Angle:</a:t>
            </a:r>
          </a:p>
          <a:p>
            <a:pPr>
              <a:buNone/>
            </a:pPr>
            <a:endParaRPr lang="en-PH" dirty="0" smtClean="0"/>
          </a:p>
          <a:p>
            <a:pPr>
              <a:buNone/>
            </a:pPr>
            <a:r>
              <a:rPr lang="en-PH" dirty="0" smtClean="0"/>
              <a:t>Apothem: </a:t>
            </a:r>
          </a:p>
          <a:p>
            <a:pPr>
              <a:buNone/>
            </a:pPr>
            <a:endParaRPr lang="en-PH" dirty="0" smtClean="0"/>
          </a:p>
          <a:p>
            <a:pPr>
              <a:buNone/>
            </a:pPr>
            <a:r>
              <a:rPr lang="en-PH" dirty="0" smtClean="0"/>
              <a:t>      n = no. of sides  </a:t>
            </a:r>
            <a:endParaRPr lang="en-PH" dirty="0"/>
          </a:p>
        </p:txBody>
      </p:sp>
      <p:sp>
        <p:nvSpPr>
          <p:cNvPr id="1638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PH"/>
          </a:p>
        </p:txBody>
      </p:sp>
      <p:pic>
        <p:nvPicPr>
          <p:cNvPr id="16385" name="Picture 1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895600" y="1600200"/>
            <a:ext cx="1524000" cy="609600"/>
          </a:xfrm>
          <a:prstGeom prst="rect">
            <a:avLst/>
          </a:prstGeom>
          <a:noFill/>
        </p:spPr>
      </p:pic>
      <p:sp>
        <p:nvSpPr>
          <p:cNvPr id="16388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PH"/>
          </a:p>
        </p:txBody>
      </p:sp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276600" y="2819400"/>
            <a:ext cx="1447800" cy="685800"/>
          </a:xfrm>
          <a:prstGeom prst="rect">
            <a:avLst/>
          </a:prstGeom>
          <a:noFill/>
        </p:spPr>
      </p:pic>
      <p:sp>
        <p:nvSpPr>
          <p:cNvPr id="16390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PH"/>
          </a:p>
        </p:txBody>
      </p:sp>
      <p:pic>
        <p:nvPicPr>
          <p:cNvPr id="16389" name="Picture 5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667000" y="3810000"/>
            <a:ext cx="2286000" cy="838200"/>
          </a:xfrm>
          <a:prstGeom prst="rect">
            <a:avLst/>
          </a:prstGeom>
          <a:noFill/>
        </p:spPr>
      </p:pic>
      <p:grpSp>
        <p:nvGrpSpPr>
          <p:cNvPr id="16391" name="Group 7"/>
          <p:cNvGrpSpPr>
            <a:grpSpLocks/>
          </p:cNvGrpSpPr>
          <p:nvPr/>
        </p:nvGrpSpPr>
        <p:grpSpPr bwMode="auto">
          <a:xfrm>
            <a:off x="6324600" y="2971800"/>
            <a:ext cx="1600560" cy="1447800"/>
            <a:chOff x="1880" y="7190"/>
            <a:chExt cx="1404" cy="1380"/>
          </a:xfrm>
        </p:grpSpPr>
        <p:sp>
          <p:nvSpPr>
            <p:cNvPr id="16392" name="AutoShape 8"/>
            <p:cNvSpPr>
              <a:spLocks noChangeArrowheads="1"/>
            </p:cNvSpPr>
            <p:nvPr/>
          </p:nvSpPr>
          <p:spPr bwMode="auto">
            <a:xfrm rot="10800000">
              <a:off x="1880" y="7450"/>
              <a:ext cx="970" cy="1120"/>
            </a:xfrm>
            <a:prstGeom prst="rtTriangle">
              <a:avLst/>
            </a:prstGeom>
            <a:solidFill>
              <a:srgbClr val="FFFFFF"/>
            </a:solidFill>
            <a:ln w="15875">
              <a:solidFill>
                <a:srgbClr val="8D0C00"/>
              </a:solidFill>
              <a:miter lim="800000"/>
              <a:headEnd/>
              <a:tailEnd/>
            </a:ln>
          </p:spPr>
          <p:txBody>
            <a:bodyPr vert="horz" wrap="square" lIns="91440" tIns="0" rIns="91440" bIns="0" numCol="1" anchor="t" anchorCtr="0" compatLnSpc="1">
              <a:prstTxWarp prst="textNoShape">
                <a:avLst/>
              </a:prstTxWarp>
            </a:bodyPr>
            <a:lstStyle/>
            <a:p>
              <a:endParaRPr lang="en-PH" sz="1600"/>
            </a:p>
          </p:txBody>
        </p:sp>
        <p:sp>
          <p:nvSpPr>
            <p:cNvPr id="16393" name="Text Box 9"/>
            <p:cNvSpPr txBox="1">
              <a:spLocks noChangeArrowheads="1"/>
            </p:cNvSpPr>
            <p:nvPr/>
          </p:nvSpPr>
          <p:spPr bwMode="auto">
            <a:xfrm>
              <a:off x="2140" y="7190"/>
              <a:ext cx="630" cy="380"/>
            </a:xfrm>
            <a:prstGeom prst="rect">
              <a:avLst/>
            </a:prstGeom>
            <a:noFill/>
            <a:ln w="15875">
              <a:noFill/>
              <a:miter lim="800000"/>
              <a:headEnd/>
              <a:tailEnd/>
            </a:ln>
          </p:spPr>
          <p:txBody>
            <a:bodyPr vert="horz" wrap="square" lIns="91440" tIns="0" rIns="9144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r>
                <a:rPr kumimoji="0" lang="en-PH" sz="16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rPr>
                <a:t>s/2</a:t>
              </a:r>
              <a:endParaRPr kumimoji="0" 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6394" name="Text Box 10"/>
            <p:cNvSpPr txBox="1">
              <a:spLocks noChangeArrowheads="1"/>
            </p:cNvSpPr>
            <p:nvPr/>
          </p:nvSpPr>
          <p:spPr bwMode="auto">
            <a:xfrm>
              <a:off x="2460" y="7989"/>
              <a:ext cx="630" cy="380"/>
            </a:xfrm>
            <a:prstGeom prst="rect">
              <a:avLst/>
            </a:prstGeom>
            <a:noFill/>
            <a:ln w="15875">
              <a:noFill/>
              <a:miter lim="800000"/>
              <a:headEnd/>
              <a:tailEnd/>
            </a:ln>
          </p:spPr>
          <p:txBody>
            <a:bodyPr vert="horz" wrap="square" lIns="91440" tIns="0" rIns="9144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r>
                <a:rPr kumimoji="0" lang="en-PH" sz="16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rPr>
                <a:t>θ/2</a:t>
              </a: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6395" name="Text Box 11"/>
            <p:cNvSpPr txBox="1">
              <a:spLocks noChangeArrowheads="1"/>
            </p:cNvSpPr>
            <p:nvPr/>
          </p:nvSpPr>
          <p:spPr bwMode="auto">
            <a:xfrm>
              <a:off x="2894" y="7810"/>
              <a:ext cx="390" cy="380"/>
            </a:xfrm>
            <a:prstGeom prst="rect">
              <a:avLst/>
            </a:prstGeom>
            <a:noFill/>
            <a:ln w="15875">
              <a:noFill/>
              <a:miter lim="800000"/>
              <a:headEnd/>
              <a:tailEnd/>
            </a:ln>
          </p:spPr>
          <p:txBody>
            <a:bodyPr vert="horz" wrap="square" lIns="91440" tIns="0" rIns="9144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r>
                <a:rPr kumimoji="0" lang="en-PH" sz="16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rPr>
                <a:t>a</a:t>
              </a: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685800" y="6248400"/>
            <a:ext cx="60960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 smtClean="0"/>
              <a:t>Reference:  Solid </a:t>
            </a:r>
            <a:r>
              <a:rPr lang="en-PH" dirty="0" err="1" smtClean="0"/>
              <a:t>Mensuration</a:t>
            </a:r>
            <a:r>
              <a:rPr lang="en-PH" dirty="0" smtClean="0"/>
              <a:t> by Richard </a:t>
            </a:r>
            <a:r>
              <a:rPr lang="en-PH" dirty="0" err="1" smtClean="0"/>
              <a:t>Earnhart</a:t>
            </a: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xmlns="" val="2551596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304800" y="1219200"/>
            <a:ext cx="8563064" cy="5181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/>
              <a:t> </a:t>
            </a:r>
            <a:endParaRPr lang="en-US" sz="2400" dirty="0" smtClean="0"/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r>
              <a:rPr lang="en-US" sz="2400" dirty="0" smtClean="0"/>
              <a:t>No. of Diagonals : </a:t>
            </a:r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r>
              <a:rPr lang="en-US" sz="2400" dirty="0" smtClean="0"/>
              <a:t>Interior Angle:</a:t>
            </a:r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r>
              <a:rPr lang="en-US" sz="2400" dirty="0" smtClean="0"/>
              <a:t>Sum of Interior Angle:</a:t>
            </a:r>
            <a:endParaRPr lang="en-US" sz="2400" dirty="0" smtClean="0"/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endParaRPr lang="en-US" sz="2400" dirty="0" smtClean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 smtClean="0"/>
              <a:t>AREA</a:t>
            </a:r>
            <a:endParaRPr lang="en-PH" dirty="0"/>
          </a:p>
        </p:txBody>
      </p:sp>
      <p:sp>
        <p:nvSpPr>
          <p:cNvPr id="14338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PH"/>
          </a:p>
        </p:txBody>
      </p:sp>
      <p:pic>
        <p:nvPicPr>
          <p:cNvPr id="14337" name="Picture 1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971800" y="1219200"/>
            <a:ext cx="2209800" cy="990600"/>
          </a:xfrm>
          <a:prstGeom prst="rect">
            <a:avLst/>
          </a:prstGeom>
          <a:noFill/>
        </p:spPr>
      </p:pic>
      <p:sp>
        <p:nvSpPr>
          <p:cNvPr id="14340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PH"/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743200" y="2209800"/>
            <a:ext cx="3048000" cy="857250"/>
          </a:xfrm>
          <a:prstGeom prst="rect">
            <a:avLst/>
          </a:prstGeom>
          <a:noFill/>
        </p:spPr>
      </p:pic>
      <p:sp>
        <p:nvSpPr>
          <p:cNvPr id="14342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PH"/>
          </a:p>
        </p:txBody>
      </p:sp>
      <p:pic>
        <p:nvPicPr>
          <p:cNvPr id="14341" name="Picture 5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895600" y="3276600"/>
            <a:ext cx="1905000" cy="762000"/>
          </a:xfrm>
          <a:prstGeom prst="rect">
            <a:avLst/>
          </a:prstGeom>
          <a:noFill/>
        </p:spPr>
      </p:pic>
      <p:sp>
        <p:nvSpPr>
          <p:cNvPr id="14344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PH"/>
          </a:p>
        </p:txBody>
      </p:sp>
      <p:pic>
        <p:nvPicPr>
          <p:cNvPr id="14343" name="Picture 7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971800" y="4114800"/>
            <a:ext cx="2667000" cy="809625"/>
          </a:xfrm>
          <a:prstGeom prst="rect">
            <a:avLst/>
          </a:prstGeom>
          <a:noFill/>
        </p:spPr>
      </p:pic>
      <p:sp>
        <p:nvSpPr>
          <p:cNvPr id="14346" name="Rectangle 1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PH"/>
          </a:p>
        </p:txBody>
      </p:sp>
      <p:sp>
        <p:nvSpPr>
          <p:cNvPr id="14348" name="Rectangle 1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PH"/>
          </a:p>
        </p:txBody>
      </p:sp>
      <p:pic>
        <p:nvPicPr>
          <p:cNvPr id="14347" name="Picture 11"/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810000" y="5334000"/>
            <a:ext cx="2667000" cy="457200"/>
          </a:xfrm>
          <a:prstGeom prst="rect">
            <a:avLst/>
          </a:prstGeom>
          <a:noFill/>
        </p:spPr>
      </p:pic>
      <p:sp>
        <p:nvSpPr>
          <p:cNvPr id="18" name="TextBox 17"/>
          <p:cNvSpPr txBox="1"/>
          <p:nvPr/>
        </p:nvSpPr>
        <p:spPr>
          <a:xfrm>
            <a:off x="457200" y="6019800"/>
            <a:ext cx="60960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 smtClean="0"/>
              <a:t>Reference:  Solid </a:t>
            </a:r>
            <a:r>
              <a:rPr lang="en-PH" dirty="0" err="1" smtClean="0"/>
              <a:t>Mensuration</a:t>
            </a:r>
            <a:r>
              <a:rPr lang="en-PH" dirty="0" smtClean="0"/>
              <a:t> by Richard </a:t>
            </a:r>
            <a:r>
              <a:rPr lang="en-PH" dirty="0" err="1" smtClean="0"/>
              <a:t>Earnhart</a:t>
            </a: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xmlns="" val="1191612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219200" y="762000"/>
            <a:ext cx="6400800" cy="838200"/>
          </a:xfrm>
        </p:spPr>
        <p:txBody>
          <a:bodyPr>
            <a:no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      </a:t>
            </a:r>
            <a:r>
              <a:rPr lang="en-US" sz="2800" dirty="0" smtClean="0">
                <a:solidFill>
                  <a:srgbClr val="FF0000"/>
                </a:solidFill>
              </a:rPr>
              <a:t>Example 1, page 8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838200"/>
            <a:ext cx="8229600" cy="5287963"/>
          </a:xfrm>
        </p:spPr>
        <p:txBody>
          <a:bodyPr/>
          <a:lstStyle/>
          <a:p>
            <a:pPr>
              <a:buNone/>
            </a:pPr>
            <a:r>
              <a:rPr lang="en-US" dirty="0" smtClean="0"/>
              <a:t>	</a:t>
            </a:r>
          </a:p>
          <a:p>
            <a:pPr>
              <a:buNone/>
            </a:pPr>
            <a:r>
              <a:rPr lang="en-US" dirty="0" smtClean="0"/>
              <a:t>	</a:t>
            </a:r>
            <a:r>
              <a:rPr lang="en-US" dirty="0" smtClean="0"/>
              <a:t>Find </a:t>
            </a:r>
            <a:r>
              <a:rPr lang="en-US" dirty="0" smtClean="0"/>
              <a:t>the area of a regular nonagon with a side that measures 3 units. Also find the number of diagonals and the sum of its interior angles</a:t>
            </a:r>
            <a:r>
              <a:rPr lang="en-US" dirty="0" smtClean="0"/>
              <a:t>.</a:t>
            </a:r>
          </a:p>
          <a:p>
            <a:pPr>
              <a:buNone/>
            </a:pPr>
            <a:r>
              <a:rPr lang="en-US" dirty="0" smtClean="0"/>
              <a:t>	</a:t>
            </a:r>
            <a:r>
              <a:rPr lang="en-US" dirty="0" smtClean="0"/>
              <a:t>ANS: A= 55.64 </a:t>
            </a:r>
            <a:r>
              <a:rPr lang="en-US" dirty="0" err="1" smtClean="0"/>
              <a:t>s.u</a:t>
            </a:r>
            <a:r>
              <a:rPr lang="en-US" dirty="0" smtClean="0"/>
              <a:t>., D=27, SIA=1260°</a:t>
            </a:r>
          </a:p>
          <a:p>
            <a:pPr>
              <a:buNone/>
            </a:pPr>
            <a:endParaRPr lang="en-PH" dirty="0"/>
          </a:p>
        </p:txBody>
      </p:sp>
      <p:sp>
        <p:nvSpPr>
          <p:cNvPr id="5" name="TextBox 4"/>
          <p:cNvSpPr txBox="1"/>
          <p:nvPr/>
        </p:nvSpPr>
        <p:spPr>
          <a:xfrm>
            <a:off x="457200" y="6019800"/>
            <a:ext cx="60960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 smtClean="0"/>
              <a:t>Reference:  Solid </a:t>
            </a:r>
            <a:r>
              <a:rPr lang="en-PH" dirty="0" err="1" smtClean="0"/>
              <a:t>Mensuration</a:t>
            </a:r>
            <a:r>
              <a:rPr lang="en-PH" dirty="0" smtClean="0"/>
              <a:t> by Richard </a:t>
            </a:r>
            <a:r>
              <a:rPr lang="en-PH" dirty="0" err="1" smtClean="0"/>
              <a:t>Earnhart</a:t>
            </a: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xmlns="" val="438423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304800" y="1219200"/>
            <a:ext cx="8563064" cy="5181600"/>
          </a:xfrm>
        </p:spPr>
        <p:txBody>
          <a:bodyPr>
            <a:normAutofit fontScale="92500" lnSpcReduction="20000"/>
          </a:bodyPr>
          <a:lstStyle/>
          <a:p>
            <a:pPr marL="457200" lvl="0" indent="-457200">
              <a:buAutoNum type="arabicPeriod" startAt="5"/>
            </a:pPr>
            <a:r>
              <a:rPr lang="en-US" sz="2400" dirty="0" smtClean="0"/>
              <a:t>Find </a:t>
            </a:r>
            <a:r>
              <a:rPr lang="en-US" sz="2400" dirty="0" smtClean="0"/>
              <a:t>the sum of the interior angle of a regular </a:t>
            </a:r>
            <a:r>
              <a:rPr lang="en-US" sz="2400" dirty="0" err="1" smtClean="0"/>
              <a:t>triacontakaitetragon</a:t>
            </a:r>
            <a:r>
              <a:rPr lang="en-US" sz="2400" dirty="0" smtClean="0"/>
              <a:t>.</a:t>
            </a:r>
          </a:p>
          <a:p>
            <a:pPr lvl="0">
              <a:buNone/>
            </a:pPr>
            <a:r>
              <a:rPr lang="en-US" sz="2400" dirty="0" smtClean="0"/>
              <a:t>7. Name </a:t>
            </a:r>
            <a:r>
              <a:rPr lang="en-US" sz="2400" dirty="0" smtClean="0"/>
              <a:t>each polygon with the given number of sides. Also find the corresponding number of diagonals.</a:t>
            </a:r>
            <a:endParaRPr lang="en-PH" sz="2400" dirty="0" smtClean="0"/>
          </a:p>
          <a:p>
            <a:pPr lvl="0">
              <a:buNone/>
            </a:pPr>
            <a:r>
              <a:rPr lang="en-US" sz="2400" dirty="0" smtClean="0"/>
              <a:t>	a) 24</a:t>
            </a:r>
            <a:endParaRPr lang="en-PH" sz="2400" dirty="0" smtClean="0"/>
          </a:p>
          <a:p>
            <a:pPr lvl="0">
              <a:buNone/>
            </a:pPr>
            <a:r>
              <a:rPr lang="en-US" sz="2400" dirty="0" smtClean="0"/>
              <a:t>	b) 181</a:t>
            </a:r>
            <a:endParaRPr lang="en-PH" sz="2400" dirty="0" smtClean="0"/>
          </a:p>
          <a:p>
            <a:pPr lvl="0">
              <a:buNone/>
            </a:pPr>
            <a:r>
              <a:rPr lang="en-US" sz="2400" dirty="0" smtClean="0"/>
              <a:t>	c) 47</a:t>
            </a:r>
            <a:endParaRPr lang="en-PH" sz="2400" dirty="0" smtClean="0"/>
          </a:p>
          <a:p>
            <a:pPr lvl="0">
              <a:buNone/>
            </a:pPr>
            <a:r>
              <a:rPr lang="en-US" sz="2400" dirty="0" smtClean="0"/>
              <a:t>	d) 653</a:t>
            </a:r>
            <a:endParaRPr lang="en-PH" sz="2400" dirty="0" smtClean="0"/>
          </a:p>
          <a:p>
            <a:pPr lvl="0">
              <a:buNone/>
            </a:pPr>
            <a:r>
              <a:rPr lang="en-US" sz="2400" dirty="0" smtClean="0"/>
              <a:t>11. The </a:t>
            </a:r>
            <a:r>
              <a:rPr lang="en-US" sz="2400" dirty="0" smtClean="0"/>
              <a:t>number of diagonals of a regular polygon is 35. Find the area of the polygon if its apothem measures 10 cm.</a:t>
            </a:r>
            <a:endParaRPr lang="en-PH" sz="2400" dirty="0" smtClean="0"/>
          </a:p>
          <a:p>
            <a:pPr>
              <a:buNone/>
            </a:pPr>
            <a:r>
              <a:rPr lang="en-US" sz="2400" dirty="0" smtClean="0"/>
              <a:t> </a:t>
            </a:r>
            <a:endParaRPr lang="en-PH" sz="2400" dirty="0" smtClean="0"/>
          </a:p>
          <a:p>
            <a:pPr lvl="0">
              <a:buNone/>
            </a:pPr>
            <a:r>
              <a:rPr lang="en-US" sz="2400" dirty="0" smtClean="0"/>
              <a:t>12. The </a:t>
            </a:r>
            <a:r>
              <a:rPr lang="en-US" sz="2400" dirty="0" smtClean="0"/>
              <a:t>number of diagonals of a regular polygon is 65. Find perimeter of the polygon if its apothem measures 8 in.</a:t>
            </a:r>
            <a:endParaRPr lang="en-PH" sz="2400" dirty="0" smtClean="0"/>
          </a:p>
          <a:p>
            <a:pPr>
              <a:buNone/>
            </a:pPr>
            <a:r>
              <a:rPr lang="en-US" sz="2400" dirty="0" smtClean="0"/>
              <a:t> </a:t>
            </a:r>
            <a:endParaRPr lang="en-PH" sz="2400" dirty="0" smtClean="0"/>
          </a:p>
          <a:p>
            <a:pPr lvl="0">
              <a:buNone/>
            </a:pPr>
            <a:r>
              <a:rPr lang="en-US" sz="2400" dirty="0" smtClean="0"/>
              <a:t>13. The </a:t>
            </a:r>
            <a:r>
              <a:rPr lang="en-US" sz="2400" dirty="0" smtClean="0"/>
              <a:t>sum of interior angles of a regular polygon </a:t>
            </a:r>
            <a:r>
              <a:rPr lang="en-US" sz="2400" dirty="0" smtClean="0"/>
              <a:t>is 1260° </a:t>
            </a:r>
            <a:r>
              <a:rPr lang="en-US" sz="2400" dirty="0" smtClean="0"/>
              <a:t>. Find the area of the polygon if the perimeter is 45 cm.</a:t>
            </a:r>
            <a:endParaRPr lang="en-PH" sz="2400" dirty="0" smtClean="0"/>
          </a:p>
          <a:p>
            <a:pPr marL="457200" lvl="0" indent="-457200">
              <a:buAutoNum type="arabicPeriod" startAt="5"/>
            </a:pPr>
            <a:endParaRPr lang="en-PH" sz="2400" dirty="0" smtClean="0"/>
          </a:p>
          <a:p>
            <a:pPr marL="0" indent="0">
              <a:buNone/>
            </a:pPr>
            <a:endParaRPr lang="en-US" sz="2400" dirty="0" smtClean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 smtClean="0"/>
              <a:t>EXERCISES 1.1 pp9-11</a:t>
            </a:r>
            <a:endParaRPr lang="en-PH" dirty="0"/>
          </a:p>
        </p:txBody>
      </p:sp>
      <p:sp>
        <p:nvSpPr>
          <p:cNvPr id="6" name="TextBox 5"/>
          <p:cNvSpPr txBox="1"/>
          <p:nvPr/>
        </p:nvSpPr>
        <p:spPr>
          <a:xfrm>
            <a:off x="457200" y="6019800"/>
            <a:ext cx="60960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 smtClean="0"/>
              <a:t>Reference:  Solid </a:t>
            </a:r>
            <a:r>
              <a:rPr lang="en-PH" dirty="0" err="1" smtClean="0"/>
              <a:t>Mensuration</a:t>
            </a:r>
            <a:r>
              <a:rPr lang="en-PH" dirty="0" smtClean="0"/>
              <a:t> by Richard </a:t>
            </a:r>
            <a:r>
              <a:rPr lang="en-PH" dirty="0" err="1" smtClean="0"/>
              <a:t>Earnhart</a:t>
            </a: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xmlns="" val="3770295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 smtClean="0"/>
              <a:t>Homework 1.1</a:t>
            </a:r>
            <a:endParaRPr lang="en-P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PH" dirty="0" smtClean="0"/>
              <a:t>Nos. 15, 17, 19, 21, 23 &amp; 25 pp 11-12</a:t>
            </a:r>
          </a:p>
          <a:p>
            <a:pPr>
              <a:buNone/>
            </a:pPr>
            <a:r>
              <a:rPr lang="en-PH" dirty="0" smtClean="0"/>
              <a:t>	</a:t>
            </a:r>
            <a:r>
              <a:rPr lang="en-PH" dirty="0" smtClean="0"/>
              <a:t>Solid </a:t>
            </a:r>
            <a:r>
              <a:rPr lang="en-PH" dirty="0" err="1" smtClean="0"/>
              <a:t>Mensuration</a:t>
            </a:r>
            <a:r>
              <a:rPr lang="en-PH" dirty="0" smtClean="0"/>
              <a:t> by </a:t>
            </a:r>
            <a:r>
              <a:rPr lang="en-PH" dirty="0" err="1" smtClean="0"/>
              <a:t>Earnhart</a:t>
            </a:r>
            <a:endParaRPr lang="en-PH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304800" y="1143000"/>
            <a:ext cx="8563064" cy="51816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2400" b="1" i="1" dirty="0" smtClean="0"/>
              <a:t>Similar </a:t>
            </a:r>
            <a:r>
              <a:rPr lang="en-US" sz="2400" b="1" i="1" dirty="0" smtClean="0"/>
              <a:t>Triangles: </a:t>
            </a:r>
            <a:endParaRPr lang="en-PH" sz="2400" dirty="0" smtClean="0"/>
          </a:p>
          <a:p>
            <a:pPr lvl="0"/>
            <a:r>
              <a:rPr lang="en-US" sz="2400" dirty="0" smtClean="0"/>
              <a:t>Corresponding angles are congruent and the corresponding sides are proportional.</a:t>
            </a:r>
            <a:endParaRPr lang="en-PH" sz="2400" dirty="0" smtClean="0"/>
          </a:p>
          <a:p>
            <a:pPr lvl="0"/>
            <a:r>
              <a:rPr lang="en-US" sz="2400" dirty="0" smtClean="0"/>
              <a:t>same shape, different size, different measurement but in proportion.</a:t>
            </a:r>
            <a:endParaRPr lang="en-PH" sz="2400" dirty="0" smtClean="0"/>
          </a:p>
          <a:p>
            <a:pPr marL="0" indent="0">
              <a:buNone/>
            </a:pPr>
            <a:endParaRPr lang="en-US" sz="2400" dirty="0" smtClean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 smtClean="0"/>
              <a:t>1.2 TRIANGLES</a:t>
            </a:r>
            <a:endParaRPr lang="en-PH" dirty="0"/>
          </a:p>
        </p:txBody>
      </p:sp>
      <p:sp>
        <p:nvSpPr>
          <p:cNvPr id="8195" name="Rectangle 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PH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066800" y="3581400"/>
            <a:ext cx="2286000" cy="685800"/>
          </a:xfrm>
          <a:prstGeom prst="rect">
            <a:avLst/>
          </a:prstGeom>
          <a:noFill/>
        </p:spPr>
      </p:pic>
      <p:sp>
        <p:nvSpPr>
          <p:cNvPr id="8197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PH"/>
          </a:p>
        </p:txBody>
      </p:sp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143000" y="4724400"/>
            <a:ext cx="2895600" cy="914400"/>
          </a:xfrm>
          <a:prstGeom prst="rect">
            <a:avLst/>
          </a:prstGeom>
          <a:noFill/>
        </p:spPr>
      </p:pic>
      <p:pic>
        <p:nvPicPr>
          <p:cNvPr id="8198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953000" y="3200400"/>
            <a:ext cx="3352800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" name="TextBox 12"/>
          <p:cNvSpPr txBox="1"/>
          <p:nvPr/>
        </p:nvSpPr>
        <p:spPr>
          <a:xfrm>
            <a:off x="457200" y="6019800"/>
            <a:ext cx="60960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 smtClean="0"/>
              <a:t>Reference:  Solid </a:t>
            </a:r>
            <a:r>
              <a:rPr lang="en-PH" dirty="0" err="1" smtClean="0"/>
              <a:t>Mensuration</a:t>
            </a:r>
            <a:r>
              <a:rPr lang="en-PH" dirty="0" smtClean="0"/>
              <a:t> by Richard </a:t>
            </a:r>
            <a:r>
              <a:rPr lang="en-PH" dirty="0" err="1" smtClean="0"/>
              <a:t>Earnhart</a:t>
            </a: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xmlns="" val="122245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90515" y="228600"/>
            <a:ext cx="6400800" cy="838200"/>
          </a:xfrm>
        </p:spPr>
        <p:txBody>
          <a:bodyPr>
            <a:noAutofit/>
          </a:bodyPr>
          <a:lstStyle/>
          <a:p>
            <a:r>
              <a:rPr lang="en-US" sz="2800" b="1" dirty="0" smtClean="0"/>
              <a:t>Lines Connected with Triangles</a:t>
            </a:r>
            <a:r>
              <a:rPr lang="en-PH" sz="2800" dirty="0" smtClean="0"/>
              <a:t/>
            </a:r>
            <a:br>
              <a:rPr lang="en-PH" sz="2800" dirty="0" smtClean="0"/>
            </a:br>
            <a:endParaRPr lang="en-US" sz="28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buNone/>
            </a:pPr>
            <a:r>
              <a:rPr lang="en-US" dirty="0" smtClean="0"/>
              <a:t>An  </a:t>
            </a:r>
            <a:r>
              <a:rPr lang="en-US" b="1" i="1" dirty="0" smtClean="0"/>
              <a:t>altitude </a:t>
            </a:r>
            <a:r>
              <a:rPr lang="en-US" dirty="0" smtClean="0"/>
              <a:t>  of   a   triangle  is </a:t>
            </a:r>
            <a:r>
              <a:rPr lang="en-US" dirty="0" smtClean="0"/>
              <a:t>the   </a:t>
            </a:r>
            <a:r>
              <a:rPr lang="en-US" dirty="0" smtClean="0"/>
              <a:t>line  </a:t>
            </a:r>
            <a:r>
              <a:rPr lang="en-US" dirty="0" smtClean="0"/>
              <a:t>segment  </a:t>
            </a:r>
            <a:r>
              <a:rPr lang="en-US" dirty="0" smtClean="0"/>
              <a:t>drawn  from  a </a:t>
            </a:r>
            <a:r>
              <a:rPr lang="en-US" dirty="0" smtClean="0"/>
              <a:t>vertex </a:t>
            </a:r>
            <a:r>
              <a:rPr lang="en-US" dirty="0" smtClean="0"/>
              <a:t>of the triangle perpendicular </a:t>
            </a:r>
            <a:r>
              <a:rPr lang="en-US" dirty="0" smtClean="0"/>
              <a:t>to </a:t>
            </a:r>
            <a:r>
              <a:rPr lang="en-US" dirty="0" smtClean="0"/>
              <a:t>the opposite side. </a:t>
            </a:r>
            <a:endParaRPr lang="en-US" dirty="0" smtClean="0"/>
          </a:p>
          <a:p>
            <a:pPr>
              <a:buNone/>
            </a:pPr>
            <a:r>
              <a:rPr lang="en-US" dirty="0" smtClean="0"/>
              <a:t>A </a:t>
            </a:r>
            <a:r>
              <a:rPr lang="en-US" b="1" i="1" dirty="0" smtClean="0"/>
              <a:t>median of a triangle</a:t>
            </a:r>
            <a:r>
              <a:rPr lang="en-US" dirty="0" smtClean="0"/>
              <a:t> </a:t>
            </a:r>
            <a:r>
              <a:rPr lang="en-US" dirty="0" smtClean="0"/>
              <a:t>is the </a:t>
            </a:r>
            <a:r>
              <a:rPr lang="en-US" dirty="0" smtClean="0"/>
              <a:t>line segment </a:t>
            </a:r>
            <a:r>
              <a:rPr lang="en-US" dirty="0" smtClean="0"/>
              <a:t>connecting  </a:t>
            </a:r>
            <a:r>
              <a:rPr lang="en-US" dirty="0" smtClean="0"/>
              <a:t>the  midpoint  of  a side and </a:t>
            </a:r>
            <a:endParaRPr lang="en-PH" dirty="0" smtClean="0"/>
          </a:p>
          <a:p>
            <a:pPr>
              <a:buNone/>
            </a:pPr>
            <a:r>
              <a:rPr lang="en-US" dirty="0" smtClean="0"/>
              <a:t>    </a:t>
            </a:r>
            <a:r>
              <a:rPr lang="en-US" dirty="0" smtClean="0"/>
              <a:t>the  opposite  vertex. </a:t>
            </a:r>
            <a:endParaRPr lang="en-US" dirty="0" smtClean="0"/>
          </a:p>
          <a:p>
            <a:pPr>
              <a:buNone/>
            </a:pPr>
            <a:r>
              <a:rPr lang="en-US" dirty="0" smtClean="0"/>
              <a:t>An </a:t>
            </a:r>
            <a:r>
              <a:rPr lang="en-US" b="1" i="1" dirty="0" smtClean="0"/>
              <a:t>angle bisector</a:t>
            </a:r>
            <a:r>
              <a:rPr lang="en-US" dirty="0" smtClean="0"/>
              <a:t> of a  triangle </a:t>
            </a:r>
            <a:r>
              <a:rPr lang="en-US" dirty="0" smtClean="0"/>
              <a:t>is  </a:t>
            </a:r>
            <a:r>
              <a:rPr lang="en-US" dirty="0" smtClean="0"/>
              <a:t>the  line segment which  divides </a:t>
            </a:r>
            <a:r>
              <a:rPr lang="en-US" dirty="0" smtClean="0"/>
              <a:t> an  </a:t>
            </a:r>
            <a:r>
              <a:rPr lang="en-US" dirty="0" smtClean="0"/>
              <a:t>angle  of  the  triangle into  two </a:t>
            </a:r>
            <a:r>
              <a:rPr lang="en-US" dirty="0" smtClean="0"/>
              <a:t>congruent </a:t>
            </a:r>
            <a:r>
              <a:rPr lang="en-US" dirty="0" smtClean="0"/>
              <a:t>angles and has </a:t>
            </a:r>
            <a:r>
              <a:rPr lang="en-US" dirty="0" smtClean="0"/>
              <a:t>endpoints on  </a:t>
            </a:r>
            <a:r>
              <a:rPr lang="en-US" dirty="0" smtClean="0"/>
              <a:t>a  vertex  and the opposite side. </a:t>
            </a:r>
            <a:endParaRPr lang="en-PH" dirty="0"/>
          </a:p>
        </p:txBody>
      </p:sp>
      <p:sp>
        <p:nvSpPr>
          <p:cNvPr id="5" name="TextBox 4"/>
          <p:cNvSpPr txBox="1"/>
          <p:nvPr/>
        </p:nvSpPr>
        <p:spPr>
          <a:xfrm>
            <a:off x="457200" y="6019800"/>
            <a:ext cx="60960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 smtClean="0"/>
              <a:t>Reference:  Solid </a:t>
            </a:r>
            <a:r>
              <a:rPr lang="en-PH" dirty="0" err="1" smtClean="0"/>
              <a:t>Mensuration</a:t>
            </a:r>
            <a:r>
              <a:rPr lang="en-PH" dirty="0" smtClean="0"/>
              <a:t> by Richard </a:t>
            </a:r>
            <a:r>
              <a:rPr lang="en-PH" dirty="0" err="1" smtClean="0"/>
              <a:t>Earnhart</a:t>
            </a: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xmlns="" val="256980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983163"/>
          </a:xfrm>
        </p:spPr>
        <p:txBody>
          <a:bodyPr/>
          <a:lstStyle/>
          <a:p>
            <a:r>
              <a:rPr lang="en-US" dirty="0" smtClean="0"/>
              <a:t>A </a:t>
            </a:r>
            <a:r>
              <a:rPr lang="en-US" b="1" i="1" dirty="0" smtClean="0"/>
              <a:t>perpendicular bisector of a side </a:t>
            </a:r>
            <a:r>
              <a:rPr lang="en-US" dirty="0" smtClean="0"/>
              <a:t>of  a  triangle  is  the  line segment which meets the side at right angle and divides                                               the side into two congruent segments. </a:t>
            </a:r>
            <a:endParaRPr lang="en-PH" dirty="0" smtClean="0"/>
          </a:p>
          <a:p>
            <a:pPr>
              <a:buNone/>
            </a:pPr>
            <a:r>
              <a:rPr lang="en-US" b="1" i="1" dirty="0" smtClean="0"/>
              <a:t>Types of Triangle Centers</a:t>
            </a:r>
            <a:endParaRPr lang="en-PH" dirty="0" smtClean="0"/>
          </a:p>
          <a:p>
            <a:pPr lvl="0"/>
            <a:r>
              <a:rPr lang="en-US" b="1" i="1" dirty="0" smtClean="0"/>
              <a:t>Orthocenter</a:t>
            </a:r>
            <a:r>
              <a:rPr lang="en-US" dirty="0" smtClean="0"/>
              <a:t> is the point of intersection of the triangle’s altitudes. </a:t>
            </a:r>
            <a:endParaRPr lang="en-US" dirty="0" smtClean="0"/>
          </a:p>
          <a:p>
            <a:r>
              <a:rPr lang="en-US" dirty="0" smtClean="0"/>
              <a:t>The </a:t>
            </a:r>
            <a:r>
              <a:rPr lang="en-US" b="1" i="1" dirty="0" err="1" smtClean="0"/>
              <a:t>centroid</a:t>
            </a:r>
            <a:r>
              <a:rPr lang="en-US" dirty="0" smtClean="0"/>
              <a:t> is the point of intersection of the three medians of the triangle.</a:t>
            </a:r>
            <a:endParaRPr lang="en-PH" dirty="0" smtClean="0"/>
          </a:p>
          <a:p>
            <a:pPr lvl="0"/>
            <a:endParaRPr lang="en-PH" dirty="0" smtClean="0"/>
          </a:p>
          <a:p>
            <a:endParaRPr lang="en-PH" dirty="0" smtClean="0"/>
          </a:p>
          <a:p>
            <a:endParaRPr lang="en-PH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TextBox 6"/>
          <p:cNvSpPr txBox="1"/>
          <p:nvPr/>
        </p:nvSpPr>
        <p:spPr>
          <a:xfrm>
            <a:off x="457200" y="6019800"/>
            <a:ext cx="60960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 smtClean="0"/>
              <a:t>Reference:  Solid </a:t>
            </a:r>
            <a:r>
              <a:rPr lang="en-PH" dirty="0" err="1" smtClean="0"/>
              <a:t>Mensuration</a:t>
            </a:r>
            <a:r>
              <a:rPr lang="en-PH" dirty="0" smtClean="0"/>
              <a:t> by Richard </a:t>
            </a:r>
            <a:r>
              <a:rPr lang="en-PH" dirty="0" err="1" smtClean="0"/>
              <a:t>Earnhart</a:t>
            </a: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xmlns="" val="3106163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A </a:t>
            </a:r>
            <a:r>
              <a:rPr lang="en-US" b="1" i="1" dirty="0" smtClean="0"/>
              <a:t>polygon</a:t>
            </a:r>
            <a:r>
              <a:rPr lang="en-US" dirty="0" smtClean="0"/>
              <a:t> is a closed plane figure that is joined by line segments. </a:t>
            </a:r>
            <a:endParaRPr lang="en-PH" dirty="0" smtClean="0"/>
          </a:p>
          <a:p>
            <a:r>
              <a:rPr lang="en-US" dirty="0" smtClean="0"/>
              <a:t>A polygon may also be defined as a union of line segments such that: </a:t>
            </a:r>
            <a:r>
              <a:rPr lang="en-US" dirty="0" err="1" smtClean="0"/>
              <a:t>i</a:t>
            </a:r>
            <a:r>
              <a:rPr lang="en-US" dirty="0" smtClean="0"/>
              <a:t>) each endpoint is the endpoint of only two segments; ii) no two segments intersect except at an endpoint; and iii)  no two segments with the same endpoint are collinear.</a:t>
            </a:r>
            <a:endParaRPr lang="en-PH" dirty="0" smtClean="0"/>
          </a:p>
          <a:p>
            <a:endParaRPr lang="en-PH" dirty="0" smtClean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5" name="TextBox 4"/>
          <p:cNvSpPr txBox="1"/>
          <p:nvPr/>
        </p:nvSpPr>
        <p:spPr>
          <a:xfrm>
            <a:off x="685800" y="6248400"/>
            <a:ext cx="60960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 smtClean="0"/>
              <a:t>Reference:  Solid </a:t>
            </a:r>
            <a:r>
              <a:rPr lang="en-PH" dirty="0" err="1" smtClean="0"/>
              <a:t>Mensuration</a:t>
            </a:r>
            <a:r>
              <a:rPr lang="en-PH" dirty="0" smtClean="0"/>
              <a:t> by Richard </a:t>
            </a:r>
            <a:r>
              <a:rPr lang="en-PH" dirty="0" err="1" smtClean="0"/>
              <a:t>Earnhart</a:t>
            </a:r>
            <a:endParaRPr lang="en-PH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The </a:t>
            </a:r>
            <a:r>
              <a:rPr lang="en-US" b="1" i="1" dirty="0" err="1" smtClean="0"/>
              <a:t>incenter</a:t>
            </a:r>
            <a:r>
              <a:rPr lang="en-US" dirty="0" smtClean="0"/>
              <a:t> is the point of intersection of the three angle bisectors of the triangle. </a:t>
            </a:r>
            <a:endParaRPr lang="en-PH" dirty="0" smtClean="0"/>
          </a:p>
          <a:p>
            <a:pPr lvl="0"/>
            <a:r>
              <a:rPr lang="en-US" dirty="0" smtClean="0"/>
              <a:t>The </a:t>
            </a:r>
            <a:r>
              <a:rPr lang="en-US" b="1" i="1" dirty="0" err="1" smtClean="0"/>
              <a:t>circumcenter</a:t>
            </a:r>
            <a:r>
              <a:rPr lang="en-US" dirty="0" smtClean="0"/>
              <a:t> is the point of intersection of the perpendicular bisectors of the three sides of the triangle. </a:t>
            </a:r>
            <a:endParaRPr lang="en-PH" dirty="0" smtClean="0"/>
          </a:p>
          <a:p>
            <a:endParaRPr lang="en-PH" dirty="0"/>
          </a:p>
        </p:txBody>
      </p:sp>
      <p:sp>
        <p:nvSpPr>
          <p:cNvPr id="4" name="TextBox 3"/>
          <p:cNvSpPr txBox="1"/>
          <p:nvPr/>
        </p:nvSpPr>
        <p:spPr>
          <a:xfrm>
            <a:off x="457200" y="6019800"/>
            <a:ext cx="60960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 smtClean="0"/>
              <a:t>Reference:  Solid </a:t>
            </a:r>
            <a:r>
              <a:rPr lang="en-PH" dirty="0" err="1" smtClean="0"/>
              <a:t>Mensuration</a:t>
            </a:r>
            <a:r>
              <a:rPr lang="en-PH" dirty="0" smtClean="0"/>
              <a:t> by Richard </a:t>
            </a:r>
            <a:r>
              <a:rPr lang="en-PH" dirty="0" err="1" smtClean="0"/>
              <a:t>Earnhart</a:t>
            </a:r>
            <a:endParaRPr lang="en-PH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 b="1" dirty="0" smtClean="0"/>
              <a:t>Formulas for the Lengths of Altitude, Median and Angle Bisector of a Triangle</a:t>
            </a:r>
            <a:r>
              <a:rPr lang="en-PH" sz="2400" dirty="0" smtClean="0"/>
              <a:t/>
            </a:r>
            <a:br>
              <a:rPr lang="en-PH" sz="2400" dirty="0" smtClean="0"/>
            </a:br>
            <a:endParaRPr lang="en-PH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525963"/>
          </a:xfrm>
        </p:spPr>
        <p:txBody>
          <a:bodyPr/>
          <a:lstStyle/>
          <a:p>
            <a:r>
              <a:rPr lang="en-US" dirty="0" smtClean="0"/>
              <a:t>Consider an arbitrary triangle with sides  and , and angles  and . Let  and  be the lengths of the altitude, median and bisector originating from vertex . </a:t>
            </a:r>
            <a:endParaRPr lang="en-PH" dirty="0"/>
          </a:p>
        </p:txBody>
      </p:sp>
      <p:sp>
        <p:nvSpPr>
          <p:cNvPr id="55298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PH"/>
          </a:p>
        </p:txBody>
      </p:sp>
      <p:pic>
        <p:nvPicPr>
          <p:cNvPr id="55297" name="Picture 1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62000" y="3962400"/>
            <a:ext cx="3429000" cy="971550"/>
          </a:xfrm>
          <a:prstGeom prst="rect">
            <a:avLst/>
          </a:prstGeom>
          <a:noFill/>
        </p:spPr>
      </p:pic>
      <p:pic>
        <p:nvPicPr>
          <p:cNvPr id="5529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495800" y="3200400"/>
            <a:ext cx="3657600" cy="259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5301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PH"/>
          </a:p>
        </p:txBody>
      </p:sp>
      <p:pic>
        <p:nvPicPr>
          <p:cNvPr id="55300" name="Picture 4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371600" y="5334000"/>
            <a:ext cx="1371600" cy="542925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457200" y="6019800"/>
            <a:ext cx="60960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 smtClean="0"/>
              <a:t>Reference:  Solid </a:t>
            </a:r>
            <a:r>
              <a:rPr lang="en-PH" dirty="0" err="1" smtClean="0"/>
              <a:t>Mensuration</a:t>
            </a:r>
            <a:r>
              <a:rPr lang="en-PH" dirty="0" smtClean="0"/>
              <a:t> by Richard </a:t>
            </a:r>
            <a:r>
              <a:rPr lang="en-PH" dirty="0" err="1" smtClean="0"/>
              <a:t>Earnhart</a:t>
            </a:r>
            <a:endParaRPr lang="en-PH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H"/>
          </a:p>
        </p:txBody>
      </p:sp>
      <p:pic>
        <p:nvPicPr>
          <p:cNvPr id="57345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9600" y="1295400"/>
            <a:ext cx="8077200" cy="441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457200" y="6019800"/>
            <a:ext cx="60960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 smtClean="0"/>
              <a:t>Reference:  Solid </a:t>
            </a:r>
            <a:r>
              <a:rPr lang="en-PH" dirty="0" err="1" smtClean="0"/>
              <a:t>Mensuration</a:t>
            </a:r>
            <a:r>
              <a:rPr lang="en-PH" dirty="0" smtClean="0"/>
              <a:t> by Richard </a:t>
            </a:r>
            <a:r>
              <a:rPr lang="en-PH" dirty="0" err="1" smtClean="0"/>
              <a:t>Earnhart</a:t>
            </a:r>
            <a:endParaRPr lang="en-PH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H" dirty="0" smtClean="0"/>
          </a:p>
          <a:p>
            <a:endParaRPr lang="en-PH" dirty="0" smtClean="0"/>
          </a:p>
          <a:p>
            <a:r>
              <a:rPr lang="en-PH" dirty="0" smtClean="0"/>
              <a:t>General Formula:</a:t>
            </a:r>
          </a:p>
          <a:p>
            <a:endParaRPr lang="en-PH" dirty="0" smtClean="0"/>
          </a:p>
          <a:p>
            <a:r>
              <a:rPr lang="en-US" dirty="0" smtClean="0"/>
              <a:t>SAS (Side-Angle-Side) Formula</a:t>
            </a:r>
            <a:r>
              <a:rPr lang="en-US" dirty="0" smtClean="0"/>
              <a:t>:</a:t>
            </a:r>
            <a:endParaRPr lang="en-US" dirty="0" smtClean="0"/>
          </a:p>
          <a:p>
            <a:r>
              <a:rPr lang="en-US" dirty="0" smtClean="0"/>
              <a:t>Heron’s Formula for SSS (Three Sides) Case:</a:t>
            </a:r>
            <a:endParaRPr lang="en-PH" dirty="0" smtClean="0"/>
          </a:p>
          <a:p>
            <a:endParaRPr lang="en-PH" dirty="0"/>
          </a:p>
        </p:txBody>
      </p:sp>
      <p:pic>
        <p:nvPicPr>
          <p:cNvPr id="583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3000" y="304800"/>
            <a:ext cx="49530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457200" y="6019800"/>
            <a:ext cx="60960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 smtClean="0"/>
              <a:t>Reference:  Solid </a:t>
            </a:r>
            <a:r>
              <a:rPr lang="en-PH" dirty="0" err="1" smtClean="0"/>
              <a:t>Mensuration</a:t>
            </a:r>
            <a:r>
              <a:rPr lang="en-PH" dirty="0" smtClean="0"/>
              <a:t> by Richard </a:t>
            </a:r>
            <a:r>
              <a:rPr lang="en-PH" dirty="0" err="1" smtClean="0"/>
              <a:t>Earnhart</a:t>
            </a:r>
            <a:endParaRPr lang="en-PH" dirty="0"/>
          </a:p>
        </p:txBody>
      </p:sp>
      <p:sp>
        <p:nvSpPr>
          <p:cNvPr id="58372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PH"/>
          </a:p>
        </p:txBody>
      </p:sp>
      <p:pic>
        <p:nvPicPr>
          <p:cNvPr id="58371" name="Picture 3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495800" y="2667000"/>
            <a:ext cx="1905000" cy="723900"/>
          </a:xfrm>
          <a:prstGeom prst="rect">
            <a:avLst/>
          </a:prstGeom>
          <a:noFill/>
        </p:spPr>
      </p:pic>
      <p:sp>
        <p:nvSpPr>
          <p:cNvPr id="58375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PH"/>
          </a:p>
        </p:txBody>
      </p:sp>
      <p:pic>
        <p:nvPicPr>
          <p:cNvPr id="58374" name="Picture 6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248400" y="3505200"/>
            <a:ext cx="2133600" cy="800100"/>
          </a:xfrm>
          <a:prstGeom prst="rect">
            <a:avLst/>
          </a:prstGeom>
          <a:noFill/>
        </p:spPr>
      </p:pic>
      <p:sp>
        <p:nvSpPr>
          <p:cNvPr id="58377" name="Rectangle 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PH"/>
          </a:p>
        </p:txBody>
      </p:sp>
      <p:pic>
        <p:nvPicPr>
          <p:cNvPr id="58376" name="Picture 8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600200" y="5181600"/>
            <a:ext cx="3124200" cy="762000"/>
          </a:xfrm>
          <a:prstGeom prst="rect">
            <a:avLst/>
          </a:prstGeom>
          <a:noFill/>
        </p:spPr>
      </p:pic>
      <p:sp>
        <p:nvSpPr>
          <p:cNvPr id="58379" name="Rectangle 1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PH"/>
          </a:p>
        </p:txBody>
      </p:sp>
      <p:pic>
        <p:nvPicPr>
          <p:cNvPr id="58378" name="Picture 10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867400" y="5324475"/>
            <a:ext cx="1524000" cy="54292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906963"/>
          </a:xfrm>
        </p:spPr>
        <p:txBody>
          <a:bodyPr>
            <a:normAutofit lnSpcReduction="10000"/>
          </a:bodyPr>
          <a:lstStyle/>
          <a:p>
            <a:pPr>
              <a:buNone/>
            </a:pPr>
            <a:r>
              <a:rPr lang="en-US" dirty="0" smtClean="0">
                <a:solidFill>
                  <a:srgbClr val="FF0000"/>
                </a:solidFill>
              </a:rPr>
              <a:t>EXAMPLE 4: Page 17</a:t>
            </a:r>
          </a:p>
          <a:p>
            <a:pPr>
              <a:buNone/>
            </a:pPr>
            <a:r>
              <a:rPr lang="en-US" dirty="0" smtClean="0"/>
              <a:t>	</a:t>
            </a:r>
            <a:r>
              <a:rPr lang="en-US" dirty="0" smtClean="0"/>
              <a:t>Given </a:t>
            </a:r>
            <a:r>
              <a:rPr lang="en-US" dirty="0" smtClean="0"/>
              <a:t>a </a:t>
            </a:r>
            <a:r>
              <a:rPr lang="en-US" dirty="0" smtClean="0"/>
              <a:t>triangle ABC  </a:t>
            </a:r>
            <a:r>
              <a:rPr lang="en-US" dirty="0" smtClean="0"/>
              <a:t>in which the sides </a:t>
            </a:r>
            <a:r>
              <a:rPr lang="en-US" dirty="0" smtClean="0"/>
              <a:t>are AB = 30 in., AC = 50 in, and BC = 60 in.  </a:t>
            </a:r>
            <a:r>
              <a:rPr lang="en-US" dirty="0" smtClean="0"/>
              <a:t>On the </a:t>
            </a:r>
            <a:r>
              <a:rPr lang="en-US" dirty="0" smtClean="0"/>
              <a:t>side AB  </a:t>
            </a:r>
            <a:r>
              <a:rPr lang="en-US" dirty="0" smtClean="0"/>
              <a:t>is a point  </a:t>
            </a:r>
            <a:r>
              <a:rPr lang="en-US" dirty="0" smtClean="0"/>
              <a:t>D  </a:t>
            </a:r>
            <a:r>
              <a:rPr lang="en-US" dirty="0" smtClean="0"/>
              <a:t>through which a </a:t>
            </a:r>
            <a:r>
              <a:rPr lang="en-US" dirty="0" smtClean="0"/>
              <a:t>line DE   </a:t>
            </a:r>
            <a:r>
              <a:rPr lang="en-US" dirty="0" smtClean="0"/>
              <a:t>is drawn and connected through a </a:t>
            </a:r>
            <a:r>
              <a:rPr lang="en-US" dirty="0" smtClean="0"/>
              <a:t>point E  </a:t>
            </a:r>
            <a:r>
              <a:rPr lang="en-US" dirty="0" smtClean="0"/>
              <a:t>on </a:t>
            </a:r>
            <a:r>
              <a:rPr lang="en-US" dirty="0" smtClean="0"/>
              <a:t>side AC  </a:t>
            </a:r>
            <a:r>
              <a:rPr lang="en-US" dirty="0" smtClean="0"/>
              <a:t>so that the </a:t>
            </a:r>
            <a:r>
              <a:rPr lang="en-US" dirty="0" smtClean="0"/>
              <a:t>angle AED  </a:t>
            </a:r>
            <a:r>
              <a:rPr lang="en-US" dirty="0" smtClean="0"/>
              <a:t>is equal to </a:t>
            </a:r>
            <a:r>
              <a:rPr lang="en-US" dirty="0" smtClean="0"/>
              <a:t>angle ABC </a:t>
            </a:r>
            <a:r>
              <a:rPr lang="en-US" dirty="0" smtClean="0"/>
              <a:t>. If the perimeter of the </a:t>
            </a:r>
            <a:r>
              <a:rPr lang="en-US" dirty="0" smtClean="0"/>
              <a:t>triangle ADE  </a:t>
            </a:r>
            <a:r>
              <a:rPr lang="en-US" dirty="0" smtClean="0"/>
              <a:t>is equal </a:t>
            </a:r>
            <a:r>
              <a:rPr lang="en-US" dirty="0" smtClean="0"/>
              <a:t>to 56 in </a:t>
            </a:r>
            <a:r>
              <a:rPr lang="en-US" dirty="0" smtClean="0"/>
              <a:t>, find the sum of the lengths of the line segments </a:t>
            </a:r>
            <a:r>
              <a:rPr lang="en-US" dirty="0" smtClean="0"/>
              <a:t> BD and CE .</a:t>
            </a:r>
          </a:p>
          <a:p>
            <a:pPr>
              <a:buNone/>
            </a:pPr>
            <a:r>
              <a:rPr lang="en-US" dirty="0" smtClean="0"/>
              <a:t>ANS: 48 in </a:t>
            </a:r>
            <a:endParaRPr lang="en-PH" dirty="0" smtClean="0"/>
          </a:p>
          <a:p>
            <a:endParaRPr lang="en-PH" dirty="0"/>
          </a:p>
        </p:txBody>
      </p:sp>
      <p:sp>
        <p:nvSpPr>
          <p:cNvPr id="4" name="TextBox 3"/>
          <p:cNvSpPr txBox="1"/>
          <p:nvPr/>
        </p:nvSpPr>
        <p:spPr>
          <a:xfrm>
            <a:off x="457200" y="6019800"/>
            <a:ext cx="60960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 smtClean="0"/>
              <a:t>Reference:  Solid </a:t>
            </a:r>
            <a:r>
              <a:rPr lang="en-PH" dirty="0" err="1" smtClean="0"/>
              <a:t>Mensuration</a:t>
            </a:r>
            <a:r>
              <a:rPr lang="en-PH" dirty="0" smtClean="0"/>
              <a:t> by Richard </a:t>
            </a:r>
            <a:r>
              <a:rPr lang="en-PH" dirty="0" err="1" smtClean="0"/>
              <a:t>Earnhart</a:t>
            </a:r>
            <a:endParaRPr lang="en-PH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pic>
        <p:nvPicPr>
          <p:cNvPr id="604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57200" y="1219200"/>
            <a:ext cx="8050085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457200" y="6019800"/>
            <a:ext cx="60960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 smtClean="0"/>
              <a:t>Reference:  Solid </a:t>
            </a:r>
            <a:r>
              <a:rPr lang="en-PH" dirty="0" err="1" smtClean="0"/>
              <a:t>Mensuration</a:t>
            </a:r>
            <a:r>
              <a:rPr lang="en-PH" dirty="0" smtClean="0"/>
              <a:t> by Richard </a:t>
            </a:r>
            <a:r>
              <a:rPr lang="en-PH" dirty="0" err="1" smtClean="0"/>
              <a:t>Earnhart</a:t>
            </a:r>
            <a:endParaRPr lang="en-PH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 smtClean="0"/>
              <a:t>EXERCISES 1.2</a:t>
            </a:r>
            <a:endParaRPr lang="en-P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906963"/>
          </a:xfrm>
        </p:spPr>
        <p:txBody>
          <a:bodyPr>
            <a:normAutofit fontScale="92500" lnSpcReduction="20000"/>
          </a:bodyPr>
          <a:lstStyle/>
          <a:p>
            <a:pPr lvl="0">
              <a:buNone/>
            </a:pPr>
            <a:r>
              <a:rPr lang="en-US" dirty="0" smtClean="0"/>
              <a:t>#3, p20: Find </a:t>
            </a:r>
            <a:r>
              <a:rPr lang="en-US" dirty="0" smtClean="0"/>
              <a:t>the altitude and the area of an equilateral triangle the side of which is 8 cm.</a:t>
            </a:r>
            <a:endParaRPr lang="en-PH" dirty="0" smtClean="0"/>
          </a:p>
          <a:p>
            <a:pPr lvl="0">
              <a:buNone/>
            </a:pPr>
            <a:r>
              <a:rPr lang="en-US" dirty="0" smtClean="0"/>
              <a:t>#4, p20: One </a:t>
            </a:r>
            <a:r>
              <a:rPr lang="en-US" dirty="0" smtClean="0"/>
              <a:t>side of an isosceles triangle is 10 units and the perimeter is 42 units. Find the area of the triangle.</a:t>
            </a:r>
            <a:endParaRPr lang="en-PH" dirty="0" smtClean="0"/>
          </a:p>
          <a:p>
            <a:pPr lvl="0">
              <a:buNone/>
            </a:pPr>
            <a:r>
              <a:rPr lang="en-US" dirty="0" smtClean="0"/>
              <a:t>#5, p20: Find </a:t>
            </a:r>
            <a:r>
              <a:rPr lang="en-US" dirty="0" smtClean="0"/>
              <a:t>the area of an equilateral triangle the altitude of which is 5 cm.</a:t>
            </a:r>
            <a:endParaRPr lang="en-PH" dirty="0" smtClean="0"/>
          </a:p>
          <a:p>
            <a:pPr lvl="0">
              <a:buNone/>
            </a:pPr>
            <a:r>
              <a:rPr lang="en-US" dirty="0" smtClean="0"/>
              <a:t>#7,p21: The </a:t>
            </a:r>
            <a:r>
              <a:rPr lang="en-US" dirty="0" smtClean="0"/>
              <a:t>base of an isosceles triangle and the altitude dropped on one of the congruent sides are equal to 18 cm and 15 cm respectively. Find the sides of the triangle.</a:t>
            </a:r>
            <a:endParaRPr lang="en-PH" dirty="0" smtClean="0"/>
          </a:p>
          <a:p>
            <a:pPr>
              <a:buNone/>
            </a:pPr>
            <a:r>
              <a:rPr lang="en-US" dirty="0" smtClean="0"/>
              <a:t> </a:t>
            </a:r>
            <a:endParaRPr lang="en-PH" dirty="0" smtClean="0"/>
          </a:p>
          <a:p>
            <a:endParaRPr lang="en-PH" dirty="0"/>
          </a:p>
        </p:txBody>
      </p:sp>
      <p:sp>
        <p:nvSpPr>
          <p:cNvPr id="4" name="TextBox 3"/>
          <p:cNvSpPr txBox="1"/>
          <p:nvPr/>
        </p:nvSpPr>
        <p:spPr>
          <a:xfrm>
            <a:off x="457200" y="6019800"/>
            <a:ext cx="60960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 smtClean="0"/>
              <a:t>Reference:  Solid </a:t>
            </a:r>
            <a:r>
              <a:rPr lang="en-PH" dirty="0" err="1" smtClean="0"/>
              <a:t>Mensuration</a:t>
            </a:r>
            <a:r>
              <a:rPr lang="en-PH" dirty="0" smtClean="0"/>
              <a:t> by Richard </a:t>
            </a:r>
            <a:r>
              <a:rPr lang="en-PH" dirty="0" err="1" smtClean="0"/>
              <a:t>Earnhart</a:t>
            </a:r>
            <a:endParaRPr lang="en-PH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lvl="0">
              <a:buNone/>
            </a:pPr>
            <a:r>
              <a:rPr lang="en-US" dirty="0" smtClean="0"/>
              <a:t>#8,p21: Two </a:t>
            </a:r>
            <a:r>
              <a:rPr lang="en-US" dirty="0" smtClean="0"/>
              <a:t>altitudes of an isosceles triangle are equal to </a:t>
            </a:r>
            <a:r>
              <a:rPr lang="en-US" dirty="0" smtClean="0"/>
              <a:t>20 cm  and 30 cm </a:t>
            </a:r>
            <a:r>
              <a:rPr lang="en-US" dirty="0" smtClean="0"/>
              <a:t>. Determine the base angles of the triangle.</a:t>
            </a:r>
            <a:endParaRPr lang="en-PH" dirty="0" smtClean="0"/>
          </a:p>
          <a:p>
            <a:pPr lvl="0">
              <a:buNone/>
            </a:pPr>
            <a:r>
              <a:rPr lang="en-US" dirty="0" smtClean="0"/>
              <a:t>#12,p21: Find </a:t>
            </a:r>
            <a:r>
              <a:rPr lang="en-US" dirty="0" smtClean="0"/>
              <a:t>the area of a triangle with two sides that </a:t>
            </a:r>
            <a:r>
              <a:rPr lang="en-US" dirty="0" smtClean="0"/>
              <a:t>measure  6in   and 9in </a:t>
            </a:r>
            <a:r>
              <a:rPr lang="en-US" dirty="0" smtClean="0"/>
              <a:t>, and the bisector of the angle between them is  </a:t>
            </a:r>
            <a:r>
              <a:rPr lang="en-US" dirty="0" smtClean="0"/>
              <a:t>          .</a:t>
            </a:r>
            <a:endParaRPr lang="en-PH" dirty="0" smtClean="0"/>
          </a:p>
          <a:p>
            <a:pPr lvl="0">
              <a:buNone/>
            </a:pPr>
            <a:r>
              <a:rPr lang="en-US" dirty="0" smtClean="0"/>
              <a:t>#13,p21: In </a:t>
            </a:r>
            <a:r>
              <a:rPr lang="en-US" dirty="0" smtClean="0"/>
              <a:t>an acute </a:t>
            </a:r>
            <a:r>
              <a:rPr lang="en-US" dirty="0" smtClean="0"/>
              <a:t>triangle ABC </a:t>
            </a:r>
            <a:r>
              <a:rPr lang="en-US" dirty="0" smtClean="0"/>
              <a:t>, the altitude </a:t>
            </a:r>
            <a:r>
              <a:rPr lang="en-US" dirty="0" smtClean="0"/>
              <a:t> AD </a:t>
            </a:r>
            <a:r>
              <a:rPr lang="en-US" dirty="0" smtClean="0"/>
              <a:t>is drawn. Find the area of </a:t>
            </a:r>
            <a:r>
              <a:rPr lang="en-US" dirty="0" smtClean="0"/>
              <a:t>triangle ABC  if AB=15 in, AC = 18in, and BD=10in </a:t>
            </a:r>
            <a:r>
              <a:rPr lang="en-US" dirty="0" smtClean="0"/>
              <a:t>.</a:t>
            </a:r>
            <a:endParaRPr lang="en-PH" dirty="0" smtClean="0"/>
          </a:p>
          <a:p>
            <a:endParaRPr lang="en-PH" dirty="0"/>
          </a:p>
        </p:txBody>
      </p:sp>
      <p:sp>
        <p:nvSpPr>
          <p:cNvPr id="6144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PH"/>
          </a:p>
        </p:txBody>
      </p:sp>
      <p:pic>
        <p:nvPicPr>
          <p:cNvPr id="61441" name="Picture 1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239000" y="3962400"/>
            <a:ext cx="762000" cy="419100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457200" y="6019800"/>
            <a:ext cx="60960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 smtClean="0"/>
              <a:t>Reference:  Solid </a:t>
            </a:r>
            <a:r>
              <a:rPr lang="en-PH" dirty="0" err="1" smtClean="0"/>
              <a:t>Mensuration</a:t>
            </a:r>
            <a:r>
              <a:rPr lang="en-PH" dirty="0" smtClean="0"/>
              <a:t> by Richard </a:t>
            </a:r>
            <a:r>
              <a:rPr lang="en-PH" dirty="0" err="1" smtClean="0"/>
              <a:t>Earnhart</a:t>
            </a:r>
            <a:endParaRPr lang="en-PH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 smtClean="0"/>
              <a:t>Homework 1.2</a:t>
            </a:r>
            <a:endParaRPr lang="en-P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PH" dirty="0" smtClean="0"/>
              <a:t>Nos. 9, 11, 15, 17, 21  pp.21-22</a:t>
            </a:r>
            <a:endParaRPr lang="en-PH" dirty="0"/>
          </a:p>
        </p:txBody>
      </p:sp>
      <p:sp>
        <p:nvSpPr>
          <p:cNvPr id="4" name="TextBox 3"/>
          <p:cNvSpPr txBox="1"/>
          <p:nvPr/>
        </p:nvSpPr>
        <p:spPr>
          <a:xfrm>
            <a:off x="457200" y="6019800"/>
            <a:ext cx="60960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 smtClean="0"/>
              <a:t>Reference:  Solid </a:t>
            </a:r>
            <a:r>
              <a:rPr lang="en-PH" dirty="0" err="1" smtClean="0"/>
              <a:t>Mensuration</a:t>
            </a:r>
            <a:r>
              <a:rPr lang="en-PH" dirty="0" smtClean="0"/>
              <a:t> by Richard </a:t>
            </a:r>
            <a:r>
              <a:rPr lang="en-PH" dirty="0" err="1" smtClean="0"/>
              <a:t>Earnhart</a:t>
            </a:r>
            <a:endParaRPr lang="en-PH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 smtClean="0"/>
              <a:t>1.3 Quadrilaterals</a:t>
            </a:r>
            <a:endParaRPr lang="en-P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</a:t>
            </a:r>
            <a:r>
              <a:rPr lang="en-US" b="1" i="1" dirty="0" smtClean="0"/>
              <a:t>quadrilateral</a:t>
            </a:r>
            <a:r>
              <a:rPr lang="en-US" dirty="0" smtClean="0"/>
              <a:t>, also known as tetragon or quadrangle, is a general term for a four-sided polygon. </a:t>
            </a:r>
            <a:endParaRPr lang="en-PH" dirty="0" smtClean="0"/>
          </a:p>
          <a:p>
            <a:endParaRPr lang="en-PH" dirty="0"/>
          </a:p>
        </p:txBody>
      </p:sp>
      <p:pic>
        <p:nvPicPr>
          <p:cNvPr id="6349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19200" y="3124200"/>
            <a:ext cx="6934200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457200" y="6019800"/>
            <a:ext cx="60960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 smtClean="0"/>
              <a:t>Reference:  Solid </a:t>
            </a:r>
            <a:r>
              <a:rPr lang="en-PH" dirty="0" err="1" smtClean="0"/>
              <a:t>Mensuration</a:t>
            </a:r>
            <a:r>
              <a:rPr lang="en-PH" dirty="0" smtClean="0"/>
              <a:t> by Richard </a:t>
            </a:r>
            <a:r>
              <a:rPr lang="en-PH" dirty="0" err="1" smtClean="0"/>
              <a:t>Earnhart</a:t>
            </a:r>
            <a:endParaRPr lang="en-PH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685800"/>
            <a:ext cx="7239000" cy="715962"/>
          </a:xfrm>
        </p:spPr>
        <p:txBody>
          <a:bodyPr>
            <a:noAutofit/>
          </a:bodyPr>
          <a:lstStyle/>
          <a:p>
            <a:pPr lvl="0"/>
            <a:r>
              <a:rPr lang="en-US" sz="4800" b="1" dirty="0" smtClean="0">
                <a:latin typeface="Calibri" pitchFamily="34" charset="0"/>
                <a:ea typeface="Times New Roman" pitchFamily="18" charset="0"/>
                <a:cs typeface="Calibri" pitchFamily="34" charset="0"/>
              </a:rPr>
              <a:t>Parts of a Polygon</a:t>
            </a:r>
            <a:r>
              <a:rPr lang="en-PH" sz="4800" dirty="0" smtClean="0">
                <a:latin typeface="Arial" pitchFamily="34" charset="0"/>
                <a:cs typeface="Arial" pitchFamily="34" charset="0"/>
              </a:rPr>
              <a:t/>
            </a:r>
            <a:br>
              <a:rPr lang="en-PH" sz="4800" dirty="0" smtClean="0">
                <a:latin typeface="Arial" pitchFamily="34" charset="0"/>
                <a:cs typeface="Arial" pitchFamily="34" charset="0"/>
              </a:rPr>
            </a:br>
            <a:endParaRPr lang="en-US" sz="4800" dirty="0"/>
          </a:p>
        </p:txBody>
      </p:sp>
      <p:grpSp>
        <p:nvGrpSpPr>
          <p:cNvPr id="6" name="Group 1"/>
          <p:cNvGrpSpPr>
            <a:grpSpLocks noGrp="1"/>
          </p:cNvGrpSpPr>
          <p:nvPr>
            <p:ph idx="1"/>
          </p:nvPr>
        </p:nvGrpSpPr>
        <p:grpSpPr bwMode="auto">
          <a:xfrm>
            <a:off x="1371600" y="1447801"/>
            <a:ext cx="8019836" cy="4510146"/>
            <a:chOff x="2844" y="9637"/>
            <a:chExt cx="3306" cy="1996"/>
          </a:xfrm>
        </p:grpSpPr>
        <p:grpSp>
          <p:nvGrpSpPr>
            <p:cNvPr id="7" name="Group 6"/>
            <p:cNvGrpSpPr>
              <a:grpSpLocks/>
            </p:cNvGrpSpPr>
            <p:nvPr/>
          </p:nvGrpSpPr>
          <p:grpSpPr bwMode="auto">
            <a:xfrm>
              <a:off x="2844" y="9822"/>
              <a:ext cx="2388" cy="1740"/>
              <a:chOff x="2844" y="9822"/>
              <a:chExt cx="2388" cy="1740"/>
            </a:xfrm>
          </p:grpSpPr>
          <p:grpSp>
            <p:nvGrpSpPr>
              <p:cNvPr id="14" name="Group 3"/>
              <p:cNvGrpSpPr>
                <a:grpSpLocks/>
              </p:cNvGrpSpPr>
              <p:nvPr/>
            </p:nvGrpSpPr>
            <p:grpSpPr bwMode="auto">
              <a:xfrm>
                <a:off x="2844" y="9822"/>
                <a:ext cx="2388" cy="1740"/>
                <a:chOff x="3300" y="7870"/>
                <a:chExt cx="2388" cy="1740"/>
              </a:xfrm>
            </p:grpSpPr>
            <p:grpSp>
              <p:nvGrpSpPr>
                <p:cNvPr id="16" name="Group 4"/>
                <p:cNvGrpSpPr>
                  <a:grpSpLocks/>
                </p:cNvGrpSpPr>
                <p:nvPr/>
              </p:nvGrpSpPr>
              <p:grpSpPr bwMode="auto">
                <a:xfrm>
                  <a:off x="3300" y="7880"/>
                  <a:ext cx="2310" cy="1730"/>
                  <a:chOff x="3300" y="7880"/>
                  <a:chExt cx="2310" cy="1730"/>
                </a:xfrm>
              </p:grpSpPr>
              <p:sp>
                <p:nvSpPr>
                  <p:cNvPr id="21" name="AutoShape 5"/>
                  <p:cNvSpPr>
                    <a:spLocks noChangeArrowheads="1"/>
                  </p:cNvSpPr>
                  <p:nvPr/>
                </p:nvSpPr>
                <p:spPr bwMode="auto">
                  <a:xfrm>
                    <a:off x="3300" y="7880"/>
                    <a:ext cx="2310" cy="1730"/>
                  </a:xfrm>
                  <a:prstGeom prst="hexagon">
                    <a:avLst>
                      <a:gd name="adj" fmla="val 33382"/>
                      <a:gd name="vf" fmla="val 115470"/>
                    </a:avLst>
                  </a:prstGeom>
                  <a:solidFill>
                    <a:schemeClr val="accent6">
                      <a:lumMod val="75000"/>
                    </a:schemeClr>
                  </a:solidFill>
                  <a:ln w="15875">
                    <a:solidFill>
                      <a:srgbClr val="8D0C00"/>
                    </a:solidFill>
                    <a:miter lim="800000"/>
                    <a:headEnd/>
                    <a:tailEnd/>
                  </a:ln>
                </p:spPr>
                <p:txBody>
                  <a:bodyPr vert="horz" wrap="square" lIns="91440" tIns="0" rIns="91440" bIns="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PH"/>
                  </a:p>
                </p:txBody>
              </p:sp>
              <p:sp>
                <p:nvSpPr>
                  <p:cNvPr id="22" name="Arc 6"/>
                  <p:cNvSpPr>
                    <a:spLocks/>
                  </p:cNvSpPr>
                  <p:nvPr/>
                </p:nvSpPr>
                <p:spPr bwMode="auto">
                  <a:xfrm>
                    <a:off x="3384" y="8596"/>
                    <a:ext cx="116" cy="299"/>
                  </a:xfrm>
                  <a:custGeom>
                    <a:avLst/>
                    <a:gdLst>
                      <a:gd name="G0" fmla="+- 0 0 0"/>
                      <a:gd name="G1" fmla="+- 20789 0 0"/>
                      <a:gd name="G2" fmla="+- 21600 0 0"/>
                      <a:gd name="T0" fmla="*/ 5863 w 21600"/>
                      <a:gd name="T1" fmla="*/ 0 h 41631"/>
                      <a:gd name="T2" fmla="*/ 5671 w 21600"/>
                      <a:gd name="T3" fmla="*/ 41631 h 41631"/>
                      <a:gd name="T4" fmla="*/ 0 w 21600"/>
                      <a:gd name="T5" fmla="*/ 20789 h 4163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41631" fill="none" extrusionOk="0">
                        <a:moveTo>
                          <a:pt x="5863" y="-1"/>
                        </a:moveTo>
                        <a:cubicBezTo>
                          <a:pt x="15171" y="2625"/>
                          <a:pt x="21600" y="11117"/>
                          <a:pt x="21600" y="20789"/>
                        </a:cubicBezTo>
                        <a:cubicBezTo>
                          <a:pt x="21600" y="30534"/>
                          <a:pt x="15074" y="39072"/>
                          <a:pt x="5671" y="41631"/>
                        </a:cubicBezTo>
                      </a:path>
                      <a:path w="21600" h="41631" stroke="0" extrusionOk="0">
                        <a:moveTo>
                          <a:pt x="5863" y="-1"/>
                        </a:moveTo>
                        <a:cubicBezTo>
                          <a:pt x="15171" y="2625"/>
                          <a:pt x="21600" y="11117"/>
                          <a:pt x="21600" y="20789"/>
                        </a:cubicBezTo>
                        <a:cubicBezTo>
                          <a:pt x="21600" y="30534"/>
                          <a:pt x="15074" y="39072"/>
                          <a:pt x="5671" y="41631"/>
                        </a:cubicBezTo>
                        <a:lnTo>
                          <a:pt x="0" y="20789"/>
                        </a:lnTo>
                        <a:close/>
                      </a:path>
                    </a:pathLst>
                  </a:custGeom>
                  <a:noFill/>
                  <a:ln w="6350">
                    <a:solidFill>
                      <a:srgbClr val="8D0C00"/>
                    </a:solidFill>
                    <a:round/>
                    <a:headEnd/>
                    <a:tailEnd/>
                  </a:ln>
                </p:spPr>
                <p:txBody>
                  <a:bodyPr vert="horz" wrap="square" lIns="91440" tIns="0" rIns="91440" bIns="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PH"/>
                  </a:p>
                </p:txBody>
              </p:sp>
            </p:grpSp>
            <p:grpSp>
              <p:nvGrpSpPr>
                <p:cNvPr id="17" name="Group 7"/>
                <p:cNvGrpSpPr>
                  <a:grpSpLocks/>
                </p:cNvGrpSpPr>
                <p:nvPr/>
              </p:nvGrpSpPr>
              <p:grpSpPr bwMode="auto">
                <a:xfrm>
                  <a:off x="4548" y="7870"/>
                  <a:ext cx="1140" cy="1730"/>
                  <a:chOff x="4548" y="7870"/>
                  <a:chExt cx="1140" cy="1730"/>
                </a:xfrm>
              </p:grpSpPr>
              <p:sp>
                <p:nvSpPr>
                  <p:cNvPr id="18" name="AutoShape 8"/>
                  <p:cNvSpPr>
                    <a:spLocks noChangeShapeType="1"/>
                  </p:cNvSpPr>
                  <p:nvPr/>
                </p:nvSpPr>
                <p:spPr bwMode="auto">
                  <a:xfrm>
                    <a:off x="4548" y="9600"/>
                    <a:ext cx="1140" cy="0"/>
                  </a:xfrm>
                  <a:prstGeom prst="straightConnector1">
                    <a:avLst/>
                  </a:prstGeom>
                  <a:noFill/>
                  <a:ln w="6350">
                    <a:solidFill>
                      <a:srgbClr val="8D0C00"/>
                    </a:solidFill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PH"/>
                  </a:p>
                </p:txBody>
              </p:sp>
              <p:sp>
                <p:nvSpPr>
                  <p:cNvPr id="19" name="Arc 9"/>
                  <p:cNvSpPr>
                    <a:spLocks/>
                  </p:cNvSpPr>
                  <p:nvPr/>
                </p:nvSpPr>
                <p:spPr bwMode="auto">
                  <a:xfrm>
                    <a:off x="5158" y="9440"/>
                    <a:ext cx="143" cy="160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6350">
                    <a:solidFill>
                      <a:srgbClr val="8D0C00"/>
                    </a:solidFill>
                    <a:round/>
                    <a:headEnd/>
                    <a:tailEnd/>
                  </a:ln>
                </p:spPr>
                <p:txBody>
                  <a:bodyPr vert="horz" wrap="square" lIns="91440" tIns="0" rIns="91440" bIns="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PH"/>
                  </a:p>
                </p:txBody>
              </p:sp>
              <p:sp>
                <p:nvSpPr>
                  <p:cNvPr id="20" name="AutoShape 10"/>
                  <p:cNvSpPr>
                    <a:spLocks noChangeShapeType="1"/>
                  </p:cNvSpPr>
                  <p:nvPr/>
                </p:nvSpPr>
                <p:spPr bwMode="auto">
                  <a:xfrm>
                    <a:off x="5032" y="7870"/>
                    <a:ext cx="568" cy="860"/>
                  </a:xfrm>
                  <a:prstGeom prst="straightConnector1">
                    <a:avLst/>
                  </a:prstGeom>
                  <a:noFill/>
                  <a:ln w="15875">
                    <a:solidFill>
                      <a:srgbClr val="8D0C00"/>
                    </a:solidFill>
                    <a:round/>
                    <a:headEnd/>
                    <a:tailEnd type="oval" w="sm" len="sm"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PH"/>
                  </a:p>
                </p:txBody>
              </p:sp>
            </p:grpSp>
          </p:grpSp>
          <p:sp>
            <p:nvSpPr>
              <p:cNvPr id="15" name="AutoShape 11"/>
              <p:cNvSpPr>
                <a:spLocks noChangeShapeType="1"/>
              </p:cNvSpPr>
              <p:nvPr/>
            </p:nvSpPr>
            <p:spPr bwMode="auto">
              <a:xfrm flipV="1">
                <a:off x="3434" y="10674"/>
                <a:ext cx="1710" cy="880"/>
              </a:xfrm>
              <a:prstGeom prst="straightConnector1">
                <a:avLst/>
              </a:prstGeom>
              <a:noFill/>
              <a:ln w="15875">
                <a:solidFill>
                  <a:srgbClr val="8D0C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PH"/>
              </a:p>
            </p:txBody>
          </p:sp>
        </p:grpSp>
        <p:grpSp>
          <p:nvGrpSpPr>
            <p:cNvPr id="8" name="Group 12"/>
            <p:cNvGrpSpPr>
              <a:grpSpLocks/>
            </p:cNvGrpSpPr>
            <p:nvPr/>
          </p:nvGrpSpPr>
          <p:grpSpPr bwMode="auto">
            <a:xfrm>
              <a:off x="3598" y="9637"/>
              <a:ext cx="2552" cy="1996"/>
              <a:chOff x="4030" y="7667"/>
              <a:chExt cx="2552" cy="1996"/>
            </a:xfrm>
          </p:grpSpPr>
          <p:sp>
            <p:nvSpPr>
              <p:cNvPr id="10" name="Text Box 13"/>
              <p:cNvSpPr txBox="1">
                <a:spLocks noChangeArrowheads="1"/>
              </p:cNvSpPr>
              <p:nvPr/>
            </p:nvSpPr>
            <p:spPr bwMode="auto">
              <a:xfrm>
                <a:off x="4030" y="7667"/>
                <a:ext cx="1230" cy="310"/>
              </a:xfrm>
              <a:prstGeom prst="rect">
                <a:avLst/>
              </a:prstGeom>
              <a:noFill/>
              <a:ln w="15875">
                <a:noFill/>
                <a:miter lim="800000"/>
                <a:headEnd/>
                <a:tailEnd/>
              </a:ln>
            </p:spPr>
            <p:txBody>
              <a:bodyPr vert="horz" wrap="square" lIns="91440" tIns="0" rIns="91440" bIns="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100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PH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Side or Edge</a:t>
                </a:r>
                <a:endParaRPr kumimoji="0" lang="en-US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1" name="Text Box 14"/>
              <p:cNvSpPr txBox="1">
                <a:spLocks noChangeArrowheads="1"/>
              </p:cNvSpPr>
              <p:nvPr/>
            </p:nvSpPr>
            <p:spPr bwMode="auto">
              <a:xfrm>
                <a:off x="5224" y="9353"/>
                <a:ext cx="1358" cy="310"/>
              </a:xfrm>
              <a:prstGeom prst="rect">
                <a:avLst/>
              </a:prstGeom>
              <a:noFill/>
              <a:ln w="15875">
                <a:noFill/>
                <a:miter lim="800000"/>
                <a:headEnd/>
                <a:tailEnd/>
              </a:ln>
            </p:spPr>
            <p:txBody>
              <a:bodyPr vert="horz" wrap="square" lIns="91440" tIns="0" rIns="91440" bIns="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100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PH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Exterior Angle</a:t>
                </a:r>
                <a:endParaRPr kumimoji="0" lang="en-US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2" name="Text Box 15"/>
              <p:cNvSpPr txBox="1">
                <a:spLocks noChangeArrowheads="1"/>
              </p:cNvSpPr>
              <p:nvPr/>
            </p:nvSpPr>
            <p:spPr bwMode="auto">
              <a:xfrm>
                <a:off x="5622" y="8645"/>
                <a:ext cx="858" cy="310"/>
              </a:xfrm>
              <a:prstGeom prst="rect">
                <a:avLst/>
              </a:prstGeom>
              <a:noFill/>
              <a:ln w="15875">
                <a:noFill/>
                <a:miter lim="800000"/>
                <a:headEnd/>
                <a:tailEnd/>
              </a:ln>
            </p:spPr>
            <p:txBody>
              <a:bodyPr vert="horz" wrap="square" lIns="91440" tIns="0" rIns="91440" bIns="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100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PH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Vertex</a:t>
                </a:r>
                <a:endParaRPr kumimoji="0" lang="en-US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3" name="Text Box 16"/>
              <p:cNvSpPr txBox="1">
                <a:spLocks noChangeArrowheads="1"/>
              </p:cNvSpPr>
              <p:nvPr/>
            </p:nvSpPr>
            <p:spPr bwMode="auto">
              <a:xfrm>
                <a:off x="4250" y="9016"/>
                <a:ext cx="1048" cy="310"/>
              </a:xfrm>
              <a:prstGeom prst="rect">
                <a:avLst/>
              </a:prstGeom>
              <a:noFill/>
              <a:ln w="15875">
                <a:noFill/>
                <a:miter lim="800000"/>
                <a:headEnd/>
                <a:tailEnd/>
              </a:ln>
            </p:spPr>
            <p:txBody>
              <a:bodyPr vert="horz" wrap="square" lIns="91440" tIns="0" rIns="91440" bIns="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100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PH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Diagonal</a:t>
                </a:r>
                <a:endParaRPr kumimoji="0" lang="en-US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sp>
        <p:nvSpPr>
          <p:cNvPr id="23" name="Text Box 16"/>
          <p:cNvSpPr txBox="1">
            <a:spLocks noChangeArrowheads="1"/>
          </p:cNvSpPr>
          <p:nvPr/>
        </p:nvSpPr>
        <p:spPr bwMode="auto">
          <a:xfrm>
            <a:off x="1828800" y="3719126"/>
            <a:ext cx="2542283" cy="700474"/>
          </a:xfrm>
          <a:prstGeom prst="rect">
            <a:avLst/>
          </a:prstGeom>
          <a:noFill/>
          <a:ln w="15875">
            <a:noFill/>
            <a:miter lim="800000"/>
            <a:headEnd/>
            <a:tailEnd/>
          </a:ln>
        </p:spPr>
        <p:txBody>
          <a:bodyPr vert="horz" wrap="square" lIns="91440" tIns="0" rIns="91440" bIns="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lang="en-PH" dirty="0" smtClean="0">
                <a:latin typeface="Arial" pitchFamily="34" charset="0"/>
                <a:cs typeface="Arial" pitchFamily="34" charset="0"/>
              </a:rPr>
              <a:t>Interior Angle</a:t>
            </a:r>
            <a:endParaRPr kumimoji="0" 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85800" y="6248400"/>
            <a:ext cx="60960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 smtClean="0"/>
              <a:t>Reference:  Solid </a:t>
            </a:r>
            <a:r>
              <a:rPr lang="en-PH" dirty="0" err="1" smtClean="0"/>
              <a:t>Mensuration</a:t>
            </a:r>
            <a:r>
              <a:rPr lang="en-PH" dirty="0" smtClean="0"/>
              <a:t> by Richard </a:t>
            </a:r>
            <a:r>
              <a:rPr lang="en-PH" dirty="0" err="1" smtClean="0"/>
              <a:t>Earnhart</a:t>
            </a: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xmlns="" val="1365169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H" dirty="0"/>
          </a:p>
        </p:txBody>
      </p:sp>
      <p:pic>
        <p:nvPicPr>
          <p:cNvPr id="645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3400" y="1066800"/>
            <a:ext cx="815340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533400" y="5410200"/>
            <a:ext cx="60960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 smtClean="0"/>
              <a:t>Reference:  Solid </a:t>
            </a:r>
            <a:r>
              <a:rPr lang="en-PH" dirty="0" err="1" smtClean="0"/>
              <a:t>Mensuration</a:t>
            </a:r>
            <a:r>
              <a:rPr lang="en-PH" dirty="0" smtClean="0"/>
              <a:t> by Richard </a:t>
            </a:r>
            <a:r>
              <a:rPr lang="en-PH" dirty="0" err="1" smtClean="0"/>
              <a:t>Earnhart</a:t>
            </a:r>
            <a:endParaRPr lang="en-PH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H" dirty="0"/>
          </a:p>
        </p:txBody>
      </p:sp>
      <p:pic>
        <p:nvPicPr>
          <p:cNvPr id="655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5800" y="457200"/>
            <a:ext cx="8001000" cy="617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609600" y="5943600"/>
            <a:ext cx="60960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 smtClean="0"/>
              <a:t>Reference:  Solid </a:t>
            </a:r>
            <a:r>
              <a:rPr lang="en-PH" dirty="0" err="1" smtClean="0"/>
              <a:t>Mensuration</a:t>
            </a:r>
            <a:r>
              <a:rPr lang="en-PH" dirty="0" smtClean="0"/>
              <a:t> by Richard </a:t>
            </a:r>
            <a:r>
              <a:rPr lang="en-PH" dirty="0" err="1" smtClean="0"/>
              <a:t>Earnhart</a:t>
            </a:r>
            <a:endParaRPr lang="en-PH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H"/>
          </a:p>
        </p:txBody>
      </p:sp>
      <p:pic>
        <p:nvPicPr>
          <p:cNvPr id="665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0" y="1676400"/>
            <a:ext cx="8153400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457200" y="6019800"/>
            <a:ext cx="60960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 smtClean="0"/>
              <a:t>Reference:  Solid </a:t>
            </a:r>
            <a:r>
              <a:rPr lang="en-PH" dirty="0" err="1" smtClean="0"/>
              <a:t>Mensuration</a:t>
            </a:r>
            <a:r>
              <a:rPr lang="en-PH" dirty="0" smtClean="0"/>
              <a:t> by Richard </a:t>
            </a:r>
            <a:r>
              <a:rPr lang="en-PH" dirty="0" err="1" smtClean="0"/>
              <a:t>Earnhart</a:t>
            </a:r>
            <a:endParaRPr lang="en-PH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</a:t>
            </a:r>
            <a:r>
              <a:rPr lang="en-US" b="1" i="1" dirty="0" smtClean="0"/>
              <a:t>parallelogram</a:t>
            </a:r>
            <a:r>
              <a:rPr lang="en-US" dirty="0" smtClean="0"/>
              <a:t> is a quadrilateral in which the opposite sides are parallel.</a:t>
            </a:r>
            <a:endParaRPr lang="en-PH" dirty="0" smtClean="0"/>
          </a:p>
          <a:p>
            <a:endParaRPr lang="en-PH" dirty="0"/>
          </a:p>
        </p:txBody>
      </p:sp>
      <p:pic>
        <p:nvPicPr>
          <p:cNvPr id="68609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71600" y="2743200"/>
            <a:ext cx="6477000" cy="350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457200" y="6172200"/>
            <a:ext cx="60960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 smtClean="0"/>
              <a:t>Reference:  Solid </a:t>
            </a:r>
            <a:r>
              <a:rPr lang="en-PH" dirty="0" err="1" smtClean="0"/>
              <a:t>Mensuration</a:t>
            </a:r>
            <a:r>
              <a:rPr lang="en-PH" dirty="0" smtClean="0"/>
              <a:t> by Richard </a:t>
            </a:r>
            <a:r>
              <a:rPr lang="en-PH" dirty="0" err="1" smtClean="0"/>
              <a:t>Earnhart</a:t>
            </a:r>
            <a:endParaRPr lang="en-PH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Parallelograms have the following important properties:</a:t>
            </a:r>
            <a:endParaRPr lang="en-PH" dirty="0" smtClean="0"/>
          </a:p>
          <a:p>
            <a:pPr lvl="0"/>
            <a:r>
              <a:rPr lang="en-US" dirty="0" smtClean="0"/>
              <a:t>Opposite sides are equal.</a:t>
            </a:r>
            <a:endParaRPr lang="en-PH" dirty="0" smtClean="0"/>
          </a:p>
          <a:p>
            <a:pPr lvl="0"/>
            <a:r>
              <a:rPr lang="en-US" dirty="0" smtClean="0"/>
              <a:t>Opposite interior angles are congruent  </a:t>
            </a:r>
            <a:endParaRPr lang="en-PH" dirty="0" smtClean="0"/>
          </a:p>
          <a:p>
            <a:pPr lvl="0"/>
            <a:r>
              <a:rPr lang="en-US" dirty="0" smtClean="0"/>
              <a:t>Adjacent angles are supplementary. </a:t>
            </a:r>
            <a:endParaRPr lang="en-PH" dirty="0" smtClean="0"/>
          </a:p>
          <a:p>
            <a:pPr lvl="0"/>
            <a:r>
              <a:rPr lang="en-US" dirty="0" smtClean="0"/>
              <a:t>A diagonal divides the parallelogram into two congruent triangles </a:t>
            </a:r>
            <a:endParaRPr lang="en-PH" dirty="0" smtClean="0"/>
          </a:p>
          <a:p>
            <a:pPr lvl="0"/>
            <a:r>
              <a:rPr lang="en-US" dirty="0" smtClean="0"/>
              <a:t>The two diagonals bisect each other.</a:t>
            </a:r>
            <a:endParaRPr lang="en-PH" dirty="0" smtClean="0"/>
          </a:p>
          <a:p>
            <a:endParaRPr lang="en-PH" dirty="0"/>
          </a:p>
        </p:txBody>
      </p:sp>
      <p:sp>
        <p:nvSpPr>
          <p:cNvPr id="11" name="TextBox 10"/>
          <p:cNvSpPr txBox="1"/>
          <p:nvPr/>
        </p:nvSpPr>
        <p:spPr>
          <a:xfrm>
            <a:off x="457200" y="6019800"/>
            <a:ext cx="60960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 smtClean="0"/>
              <a:t>Reference:  Solid </a:t>
            </a:r>
            <a:r>
              <a:rPr lang="en-PH" dirty="0" err="1" smtClean="0"/>
              <a:t>Mensuration</a:t>
            </a:r>
            <a:r>
              <a:rPr lang="en-PH" dirty="0" smtClean="0"/>
              <a:t> by Richard </a:t>
            </a:r>
            <a:r>
              <a:rPr lang="en-PH" dirty="0" err="1" smtClean="0"/>
              <a:t>Earnhart</a:t>
            </a:r>
            <a:endParaRPr lang="en-PH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 smtClean="0"/>
              <a:t>FORMULAS</a:t>
            </a:r>
            <a:endParaRPr lang="en-P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H" dirty="0"/>
          </a:p>
        </p:txBody>
      </p:sp>
      <p:pic>
        <p:nvPicPr>
          <p:cNvPr id="7168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1295400"/>
            <a:ext cx="8534400" cy="32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1684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PH"/>
          </a:p>
        </p:txBody>
      </p:sp>
      <p:pic>
        <p:nvPicPr>
          <p:cNvPr id="71683" name="Picture 3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209799" y="4724400"/>
            <a:ext cx="4682067" cy="533400"/>
          </a:xfrm>
          <a:prstGeom prst="rect">
            <a:avLst/>
          </a:prstGeom>
          <a:noFill/>
        </p:spPr>
      </p:pic>
      <p:sp>
        <p:nvSpPr>
          <p:cNvPr id="71686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PH"/>
          </a:p>
        </p:txBody>
      </p:sp>
      <p:pic>
        <p:nvPicPr>
          <p:cNvPr id="71685" name="Picture 5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352800" y="5334000"/>
            <a:ext cx="2819400" cy="53340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457200" y="6019800"/>
            <a:ext cx="60960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 smtClean="0"/>
              <a:t>Reference:  Solid </a:t>
            </a:r>
            <a:r>
              <a:rPr lang="en-PH" dirty="0" err="1" smtClean="0"/>
              <a:t>Mensuration</a:t>
            </a:r>
            <a:r>
              <a:rPr lang="en-PH" dirty="0" smtClean="0"/>
              <a:t> by Richard </a:t>
            </a:r>
            <a:r>
              <a:rPr lang="en-PH" dirty="0" err="1" smtClean="0"/>
              <a:t>Earnhart</a:t>
            </a:r>
            <a:endParaRPr lang="en-PH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 smtClean="0"/>
              <a:t>AREA OF PARALLELOGRAM</a:t>
            </a:r>
            <a:endParaRPr lang="en-P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7270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PH"/>
          </a:p>
        </p:txBody>
      </p:sp>
      <p:pic>
        <p:nvPicPr>
          <p:cNvPr id="72705" name="Picture 1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133600" y="2133600"/>
            <a:ext cx="2057400" cy="561975"/>
          </a:xfrm>
          <a:prstGeom prst="rect">
            <a:avLst/>
          </a:prstGeom>
          <a:noFill/>
        </p:spPr>
      </p:pic>
      <p:sp>
        <p:nvSpPr>
          <p:cNvPr id="72708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PH"/>
          </a:p>
        </p:txBody>
      </p:sp>
      <p:pic>
        <p:nvPicPr>
          <p:cNvPr id="72707" name="Picture 3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981200" y="2895600"/>
            <a:ext cx="2895600" cy="609600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457200" y="6019800"/>
            <a:ext cx="60960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 smtClean="0"/>
              <a:t>Reference:  Solid </a:t>
            </a:r>
            <a:r>
              <a:rPr lang="en-PH" dirty="0" err="1" smtClean="0"/>
              <a:t>Mensuration</a:t>
            </a:r>
            <a:r>
              <a:rPr lang="en-PH" dirty="0" smtClean="0"/>
              <a:t> by Richard </a:t>
            </a:r>
            <a:r>
              <a:rPr lang="en-PH" dirty="0" err="1" smtClean="0"/>
              <a:t>Earnhart</a:t>
            </a:r>
            <a:endParaRPr lang="en-PH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</a:t>
            </a:r>
            <a:r>
              <a:rPr lang="en-US" b="1" i="1" dirty="0" smtClean="0"/>
              <a:t>rectangle</a:t>
            </a:r>
            <a:r>
              <a:rPr lang="en-US" dirty="0" smtClean="0"/>
              <a:t> is essentially a parallelogram in which the interior angles are all right angles.</a:t>
            </a:r>
            <a:endParaRPr lang="en-PH" dirty="0" smtClean="0"/>
          </a:p>
          <a:p>
            <a:r>
              <a:rPr lang="en-US" dirty="0" smtClean="0"/>
              <a:t> </a:t>
            </a:r>
            <a:endParaRPr lang="en-PH" dirty="0" smtClean="0"/>
          </a:p>
          <a:p>
            <a:endParaRPr lang="en-PH" dirty="0"/>
          </a:p>
        </p:txBody>
      </p:sp>
      <p:pic>
        <p:nvPicPr>
          <p:cNvPr id="7373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38200" y="2819400"/>
            <a:ext cx="7543800" cy="3581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533400" y="6477000"/>
            <a:ext cx="60960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 smtClean="0"/>
              <a:t>Reference:  Solid </a:t>
            </a:r>
            <a:r>
              <a:rPr lang="en-PH" dirty="0" err="1" smtClean="0"/>
              <a:t>Mensuration</a:t>
            </a:r>
            <a:r>
              <a:rPr lang="en-PH" dirty="0" smtClean="0"/>
              <a:t> by Richard </a:t>
            </a:r>
            <a:r>
              <a:rPr lang="en-PH" dirty="0" err="1" smtClean="0"/>
              <a:t>Earnhart</a:t>
            </a:r>
            <a:endParaRPr lang="en-PH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 smtClean="0"/>
              <a:t>FORMULAS</a:t>
            </a:r>
            <a:endParaRPr lang="en-P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7475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PH"/>
          </a:p>
        </p:txBody>
      </p:sp>
      <p:pic>
        <p:nvPicPr>
          <p:cNvPr id="74753" name="Picture 1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743200" y="1905000"/>
            <a:ext cx="2667000" cy="685800"/>
          </a:xfrm>
          <a:prstGeom prst="rect">
            <a:avLst/>
          </a:prstGeom>
          <a:noFill/>
        </p:spPr>
      </p:pic>
      <p:sp>
        <p:nvSpPr>
          <p:cNvPr id="7475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PH"/>
          </a:p>
        </p:txBody>
      </p:sp>
      <p:pic>
        <p:nvPicPr>
          <p:cNvPr id="74755" name="Picture 3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743200" y="2895600"/>
            <a:ext cx="2667000" cy="542925"/>
          </a:xfrm>
          <a:prstGeom prst="rect">
            <a:avLst/>
          </a:prstGeom>
          <a:noFill/>
        </p:spPr>
      </p:pic>
      <p:sp>
        <p:nvSpPr>
          <p:cNvPr id="74758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PH"/>
          </a:p>
        </p:txBody>
      </p:sp>
      <p:pic>
        <p:nvPicPr>
          <p:cNvPr id="74757" name="Picture 5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895600" y="3886200"/>
            <a:ext cx="2743200" cy="838200"/>
          </a:xfrm>
          <a:prstGeom prst="rect">
            <a:avLst/>
          </a:prstGeom>
          <a:noFill/>
        </p:spPr>
      </p:pic>
      <p:sp>
        <p:nvSpPr>
          <p:cNvPr id="10" name="TextBox 9"/>
          <p:cNvSpPr txBox="1"/>
          <p:nvPr/>
        </p:nvSpPr>
        <p:spPr>
          <a:xfrm>
            <a:off x="457200" y="6019800"/>
            <a:ext cx="60960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 smtClean="0"/>
              <a:t>Reference:  Solid </a:t>
            </a:r>
            <a:r>
              <a:rPr lang="en-PH" dirty="0" err="1" smtClean="0"/>
              <a:t>Mensuration</a:t>
            </a:r>
            <a:r>
              <a:rPr lang="en-PH" dirty="0" smtClean="0"/>
              <a:t> by Richard </a:t>
            </a:r>
            <a:r>
              <a:rPr lang="en-PH" dirty="0" err="1" smtClean="0"/>
              <a:t>Earnhart</a:t>
            </a:r>
            <a:endParaRPr lang="en-PH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</a:t>
            </a:r>
            <a:r>
              <a:rPr lang="en-US" b="1" i="1" dirty="0" smtClean="0"/>
              <a:t>square</a:t>
            </a:r>
            <a:r>
              <a:rPr lang="en-US" dirty="0" smtClean="0"/>
              <a:t> is a special type of a rectangle in which all the sides are equal.</a:t>
            </a:r>
            <a:endParaRPr lang="en-PH" dirty="0" smtClean="0"/>
          </a:p>
          <a:p>
            <a:endParaRPr lang="en-PH" dirty="0"/>
          </a:p>
        </p:txBody>
      </p:sp>
      <p:sp>
        <p:nvSpPr>
          <p:cNvPr id="4" name="TextBox 3"/>
          <p:cNvSpPr txBox="1"/>
          <p:nvPr/>
        </p:nvSpPr>
        <p:spPr>
          <a:xfrm>
            <a:off x="457200" y="6019800"/>
            <a:ext cx="60960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 smtClean="0"/>
              <a:t>Reference:  Solid </a:t>
            </a:r>
            <a:r>
              <a:rPr lang="en-PH" dirty="0" err="1" smtClean="0"/>
              <a:t>Mensuration</a:t>
            </a:r>
            <a:r>
              <a:rPr lang="en-PH" dirty="0" smtClean="0"/>
              <a:t> by Richard </a:t>
            </a:r>
            <a:r>
              <a:rPr lang="en-PH" dirty="0" err="1" smtClean="0"/>
              <a:t>Earnhart</a:t>
            </a:r>
            <a:endParaRPr lang="en-PH" dirty="0"/>
          </a:p>
        </p:txBody>
      </p:sp>
      <p:pic>
        <p:nvPicPr>
          <p:cNvPr id="7577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05000" y="2667000"/>
            <a:ext cx="4800600" cy="30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 smtClean="0"/>
              <a:t>Types of Polygon</a:t>
            </a:r>
            <a:endParaRPr lang="en-PH" dirty="0"/>
          </a:p>
        </p:txBody>
      </p:sp>
      <p:sp>
        <p:nvSpPr>
          <p:cNvPr id="34833" name="Rectangle 17"/>
          <p:cNvSpPr>
            <a:spLocks noChangeArrowheads="1"/>
          </p:cNvSpPr>
          <p:nvPr/>
        </p:nvSpPr>
        <p:spPr bwMode="auto">
          <a:xfrm>
            <a:off x="304800" y="914400"/>
            <a:ext cx="8458200" cy="52629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PH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sz="2800" b="1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Calibri" pitchFamily="34" charset="0"/>
              </a:rPr>
              <a:t>Regular Polygon.</a:t>
            </a:r>
            <a:endParaRPr kumimoji="0" lang="en-PH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Calibri" pitchFamily="34" charset="0"/>
              </a:rPr>
              <a:t>In a regular polygon, all angles are equal and all sides are of the same length. Regular polygons are both equiangular and equilateral.</a:t>
            </a:r>
            <a:endParaRPr kumimoji="0" lang="en-PH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sz="2800" b="1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Calibri" pitchFamily="34" charset="0"/>
              </a:rPr>
              <a:t>Equiangular Polygon.</a:t>
            </a:r>
            <a:endParaRPr kumimoji="0" lang="en-PH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Calibri" pitchFamily="34" charset="0"/>
              </a:rPr>
              <a:t>A polygon is equiangular if all of its angles are congruent.</a:t>
            </a:r>
            <a:endParaRPr kumimoji="0" lang="en-PH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sz="2800" b="1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Calibri" pitchFamily="34" charset="0"/>
              </a:rPr>
              <a:t>Equilateral Polygon.</a:t>
            </a:r>
            <a:endParaRPr kumimoji="0" lang="en-PH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Calibri" pitchFamily="34" charset="0"/>
              </a:rPr>
              <a:t>A polygon is equilateral if all of its sides are equal.</a:t>
            </a:r>
            <a:endParaRPr kumimoji="0" lang="en-PH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sz="2800" b="1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Calibri" pitchFamily="34" charset="0"/>
              </a:rPr>
              <a:t>Irregular Polygon.</a:t>
            </a:r>
            <a:endParaRPr kumimoji="0" lang="en-PH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Calibri" pitchFamily="34" charset="0"/>
              </a:rPr>
              <a:t>A polygon that is neither equiangular nor equilateral is said to be an irregular polygon.</a:t>
            </a:r>
            <a:endParaRPr kumimoji="0" lang="en-US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85800" y="6248400"/>
            <a:ext cx="60960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 smtClean="0"/>
              <a:t>Reference:  Solid </a:t>
            </a:r>
            <a:r>
              <a:rPr lang="en-PH" dirty="0" err="1" smtClean="0"/>
              <a:t>Mensuration</a:t>
            </a:r>
            <a:r>
              <a:rPr lang="en-PH" dirty="0" smtClean="0"/>
              <a:t> by Richard </a:t>
            </a:r>
            <a:r>
              <a:rPr lang="en-PH" dirty="0" err="1" smtClean="0"/>
              <a:t>Earnhart</a:t>
            </a: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xmlns="" val="382996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 smtClean="0"/>
              <a:t>Formulas</a:t>
            </a:r>
            <a:endParaRPr lang="en-P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TextBox 3"/>
          <p:cNvSpPr txBox="1"/>
          <p:nvPr/>
        </p:nvSpPr>
        <p:spPr>
          <a:xfrm>
            <a:off x="457200" y="6019800"/>
            <a:ext cx="60960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 smtClean="0"/>
              <a:t>Reference:  Solid </a:t>
            </a:r>
            <a:r>
              <a:rPr lang="en-PH" dirty="0" err="1" smtClean="0"/>
              <a:t>Mensuration</a:t>
            </a:r>
            <a:r>
              <a:rPr lang="en-PH" dirty="0" smtClean="0"/>
              <a:t> by Richard </a:t>
            </a:r>
            <a:r>
              <a:rPr lang="en-PH" dirty="0" err="1" smtClean="0"/>
              <a:t>Earnhart</a:t>
            </a:r>
            <a:endParaRPr lang="en-PH" dirty="0"/>
          </a:p>
        </p:txBody>
      </p:sp>
      <p:sp>
        <p:nvSpPr>
          <p:cNvPr id="8909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PH"/>
          </a:p>
        </p:txBody>
      </p:sp>
      <p:pic>
        <p:nvPicPr>
          <p:cNvPr id="89089" name="Picture 1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352800" y="2057400"/>
            <a:ext cx="1752600" cy="685800"/>
          </a:xfrm>
          <a:prstGeom prst="rect">
            <a:avLst/>
          </a:prstGeom>
          <a:noFill/>
        </p:spPr>
      </p:pic>
      <p:sp>
        <p:nvSpPr>
          <p:cNvPr id="89092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PH"/>
          </a:p>
        </p:txBody>
      </p:sp>
      <p:pic>
        <p:nvPicPr>
          <p:cNvPr id="89091" name="Picture 3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276600" y="3048000"/>
            <a:ext cx="1524000" cy="685800"/>
          </a:xfrm>
          <a:prstGeom prst="rect">
            <a:avLst/>
          </a:prstGeom>
          <a:noFill/>
        </p:spPr>
      </p:pic>
      <p:sp>
        <p:nvSpPr>
          <p:cNvPr id="89094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PH"/>
          </a:p>
        </p:txBody>
      </p:sp>
      <p:pic>
        <p:nvPicPr>
          <p:cNvPr id="89093" name="Picture 5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200400" y="4038600"/>
            <a:ext cx="2209800" cy="9144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350837"/>
            <a:ext cx="8229600" cy="4525963"/>
          </a:xfrm>
        </p:spPr>
        <p:txBody>
          <a:bodyPr/>
          <a:lstStyle/>
          <a:p>
            <a:r>
              <a:rPr lang="en-US" dirty="0" smtClean="0"/>
              <a:t>A </a:t>
            </a:r>
            <a:r>
              <a:rPr lang="en-US" b="1" i="1" dirty="0" smtClean="0"/>
              <a:t>rhombus</a:t>
            </a:r>
            <a:r>
              <a:rPr lang="en-US" dirty="0" smtClean="0"/>
              <a:t> is a parallelogram in which all sides are equal.</a:t>
            </a:r>
            <a:endParaRPr lang="en-PH" dirty="0"/>
          </a:p>
        </p:txBody>
      </p:sp>
      <p:sp>
        <p:nvSpPr>
          <p:cNvPr id="4" name="TextBox 3"/>
          <p:cNvSpPr txBox="1"/>
          <p:nvPr/>
        </p:nvSpPr>
        <p:spPr>
          <a:xfrm>
            <a:off x="457200" y="6019800"/>
            <a:ext cx="60960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 smtClean="0"/>
              <a:t>Reference:  Solid </a:t>
            </a:r>
            <a:r>
              <a:rPr lang="en-PH" dirty="0" err="1" smtClean="0"/>
              <a:t>Mensuration</a:t>
            </a:r>
            <a:r>
              <a:rPr lang="en-PH" dirty="0" smtClean="0"/>
              <a:t> by Richard </a:t>
            </a:r>
            <a:r>
              <a:rPr lang="en-PH" dirty="0" err="1" smtClean="0"/>
              <a:t>Earnhart</a:t>
            </a:r>
            <a:endParaRPr lang="en-PH" dirty="0"/>
          </a:p>
        </p:txBody>
      </p:sp>
      <p:pic>
        <p:nvPicPr>
          <p:cNvPr id="88065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90600" y="1676400"/>
            <a:ext cx="7239000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 smtClean="0"/>
              <a:t>Formulas</a:t>
            </a:r>
            <a:endParaRPr lang="en-P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TextBox 3"/>
          <p:cNvSpPr txBox="1"/>
          <p:nvPr/>
        </p:nvSpPr>
        <p:spPr>
          <a:xfrm>
            <a:off x="457200" y="6019800"/>
            <a:ext cx="60960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 smtClean="0"/>
              <a:t>Reference:  Solid </a:t>
            </a:r>
            <a:r>
              <a:rPr lang="en-PH" dirty="0" err="1" smtClean="0"/>
              <a:t>Mensuration</a:t>
            </a:r>
            <a:r>
              <a:rPr lang="en-PH" dirty="0" smtClean="0"/>
              <a:t> by Richard </a:t>
            </a:r>
            <a:r>
              <a:rPr lang="en-PH" dirty="0" err="1" smtClean="0"/>
              <a:t>Earnhart</a:t>
            </a:r>
            <a:endParaRPr lang="en-PH" dirty="0"/>
          </a:p>
        </p:txBody>
      </p:sp>
      <p:sp>
        <p:nvSpPr>
          <p:cNvPr id="8704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PH"/>
          </a:p>
        </p:txBody>
      </p:sp>
      <p:pic>
        <p:nvPicPr>
          <p:cNvPr id="87041" name="Picture 1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505200" y="1828800"/>
            <a:ext cx="3048000" cy="838200"/>
          </a:xfrm>
          <a:prstGeom prst="rect">
            <a:avLst/>
          </a:prstGeom>
          <a:noFill/>
        </p:spPr>
      </p:pic>
      <p:sp>
        <p:nvSpPr>
          <p:cNvPr id="87044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PH"/>
          </a:p>
        </p:txBody>
      </p:sp>
      <p:pic>
        <p:nvPicPr>
          <p:cNvPr id="87043" name="Picture 3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886200" y="2819400"/>
            <a:ext cx="1524000" cy="685800"/>
          </a:xfrm>
          <a:prstGeom prst="rect">
            <a:avLst/>
          </a:prstGeom>
          <a:noFill/>
        </p:spPr>
      </p:pic>
      <p:sp>
        <p:nvSpPr>
          <p:cNvPr id="87046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PH"/>
          </a:p>
        </p:txBody>
      </p:sp>
      <p:pic>
        <p:nvPicPr>
          <p:cNvPr id="87045" name="Picture 5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810000" y="3581400"/>
            <a:ext cx="2209800" cy="533400"/>
          </a:xfrm>
          <a:prstGeom prst="rect">
            <a:avLst/>
          </a:prstGeom>
          <a:noFill/>
        </p:spPr>
      </p:pic>
      <p:sp>
        <p:nvSpPr>
          <p:cNvPr id="87048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PH"/>
          </a:p>
        </p:txBody>
      </p:sp>
      <p:pic>
        <p:nvPicPr>
          <p:cNvPr id="87047" name="Picture 7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733800" y="4572000"/>
            <a:ext cx="1447800" cy="609600"/>
          </a:xfrm>
          <a:prstGeom prst="rect">
            <a:avLst/>
          </a:prstGeom>
          <a:noFill/>
        </p:spPr>
      </p:pic>
      <p:sp>
        <p:nvSpPr>
          <p:cNvPr id="87050" name="Rectangle 1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PH"/>
          </a:p>
        </p:txBody>
      </p:sp>
      <p:pic>
        <p:nvPicPr>
          <p:cNvPr id="87049" name="Picture 9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886200" y="5410200"/>
            <a:ext cx="1676400" cy="6858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 </a:t>
            </a:r>
            <a:r>
              <a:rPr lang="en-US" b="1" i="1" dirty="0" smtClean="0"/>
              <a:t>trapezoid</a:t>
            </a:r>
            <a:r>
              <a:rPr lang="en-US" dirty="0" smtClean="0"/>
              <a:t> is a quadrilateral with one pair of parallel sides.</a:t>
            </a:r>
            <a:endParaRPr lang="en-P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If the </a:t>
            </a:r>
            <a:r>
              <a:rPr lang="en-US" dirty="0" smtClean="0"/>
              <a:t>non-parallel </a:t>
            </a:r>
            <a:r>
              <a:rPr lang="en-US" dirty="0" smtClean="0"/>
              <a:t>sides are congruent, the trapezoid is called an </a:t>
            </a:r>
            <a:r>
              <a:rPr lang="en-US" b="1" i="1" dirty="0" smtClean="0"/>
              <a:t>isosceles trapezoid</a:t>
            </a:r>
            <a:r>
              <a:rPr lang="en-US" b="1" dirty="0" smtClean="0"/>
              <a:t>.</a:t>
            </a:r>
            <a:endParaRPr lang="en-PH" dirty="0"/>
          </a:p>
        </p:txBody>
      </p:sp>
      <p:sp>
        <p:nvSpPr>
          <p:cNvPr id="4" name="TextBox 3"/>
          <p:cNvSpPr txBox="1"/>
          <p:nvPr/>
        </p:nvSpPr>
        <p:spPr>
          <a:xfrm>
            <a:off x="457200" y="6400800"/>
            <a:ext cx="60960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 smtClean="0"/>
              <a:t>Reference:  Solid </a:t>
            </a:r>
            <a:r>
              <a:rPr lang="en-PH" dirty="0" err="1" smtClean="0"/>
              <a:t>Mensuration</a:t>
            </a:r>
            <a:r>
              <a:rPr lang="en-PH" dirty="0" smtClean="0"/>
              <a:t> by Richard </a:t>
            </a:r>
            <a:r>
              <a:rPr lang="en-PH" dirty="0" err="1" smtClean="0"/>
              <a:t>Earnhart</a:t>
            </a:r>
            <a:endParaRPr lang="en-PH" dirty="0"/>
          </a:p>
        </p:txBody>
      </p:sp>
      <p:pic>
        <p:nvPicPr>
          <p:cNvPr id="86017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19200" y="2895600"/>
            <a:ext cx="6858000" cy="32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274637"/>
            <a:ext cx="8229600" cy="4525963"/>
          </a:xfrm>
        </p:spPr>
        <p:txBody>
          <a:bodyPr/>
          <a:lstStyle/>
          <a:p>
            <a:r>
              <a:rPr lang="en-US" dirty="0" smtClean="0"/>
              <a:t>A trapezoid which contains  </a:t>
            </a:r>
            <a:r>
              <a:rPr lang="en-US" dirty="0" smtClean="0"/>
              <a:t>two </a:t>
            </a:r>
            <a:r>
              <a:rPr lang="en-US" dirty="0" smtClean="0"/>
              <a:t>right angles is called a </a:t>
            </a:r>
            <a:r>
              <a:rPr lang="en-US" b="1" i="1" dirty="0" smtClean="0"/>
              <a:t>right </a:t>
            </a:r>
            <a:r>
              <a:rPr lang="en-US" b="1" i="1" dirty="0" smtClean="0"/>
              <a:t>trapezoid.</a:t>
            </a:r>
            <a:endParaRPr lang="en-PH" dirty="0"/>
          </a:p>
        </p:txBody>
      </p:sp>
      <p:sp>
        <p:nvSpPr>
          <p:cNvPr id="4" name="TextBox 3"/>
          <p:cNvSpPr txBox="1"/>
          <p:nvPr/>
        </p:nvSpPr>
        <p:spPr>
          <a:xfrm>
            <a:off x="457200" y="6019800"/>
            <a:ext cx="60960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 smtClean="0"/>
              <a:t>Reference:  Solid </a:t>
            </a:r>
            <a:r>
              <a:rPr lang="en-PH" dirty="0" err="1" smtClean="0"/>
              <a:t>Mensuration</a:t>
            </a:r>
            <a:r>
              <a:rPr lang="en-PH" dirty="0" smtClean="0"/>
              <a:t> by Richard </a:t>
            </a:r>
            <a:r>
              <a:rPr lang="en-PH" dirty="0" err="1" smtClean="0"/>
              <a:t>Earnhart</a:t>
            </a:r>
            <a:endParaRPr lang="en-PH" dirty="0"/>
          </a:p>
        </p:txBody>
      </p:sp>
      <p:pic>
        <p:nvPicPr>
          <p:cNvPr id="84993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90600" y="1600200"/>
            <a:ext cx="7010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 smtClean="0"/>
              <a:t>Area of Trapezoid</a:t>
            </a:r>
            <a:endParaRPr lang="en-P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TextBox 3"/>
          <p:cNvSpPr txBox="1"/>
          <p:nvPr/>
        </p:nvSpPr>
        <p:spPr>
          <a:xfrm>
            <a:off x="457200" y="6019800"/>
            <a:ext cx="60960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 smtClean="0"/>
              <a:t>Reference:  Solid </a:t>
            </a:r>
            <a:r>
              <a:rPr lang="en-PH" dirty="0" err="1" smtClean="0"/>
              <a:t>Mensuration</a:t>
            </a:r>
            <a:r>
              <a:rPr lang="en-PH" dirty="0" smtClean="0"/>
              <a:t> by Richard </a:t>
            </a:r>
            <a:r>
              <a:rPr lang="en-PH" dirty="0" err="1" smtClean="0"/>
              <a:t>Earnhart</a:t>
            </a:r>
            <a:endParaRPr lang="en-PH" dirty="0"/>
          </a:p>
        </p:txBody>
      </p:sp>
      <p:sp>
        <p:nvSpPr>
          <p:cNvPr id="8397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PH"/>
          </a:p>
        </p:txBody>
      </p:sp>
      <p:pic>
        <p:nvPicPr>
          <p:cNvPr id="83969" name="Picture 1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895600" y="1905000"/>
            <a:ext cx="3200400" cy="130492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</a:t>
            </a:r>
            <a:r>
              <a:rPr lang="en-US" b="1" i="1" dirty="0" smtClean="0"/>
              <a:t>trapezium</a:t>
            </a:r>
            <a:r>
              <a:rPr lang="en-US" dirty="0" smtClean="0"/>
              <a:t> is a quadrilateral with no two sides that are parallel. 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A and C are any two opposite interior angles</a:t>
            </a:r>
          </a:p>
          <a:p>
            <a:r>
              <a:rPr lang="en-US" dirty="0" smtClean="0"/>
              <a:t>s is the semi-perimeter.</a:t>
            </a:r>
            <a:endParaRPr lang="en-PH" dirty="0"/>
          </a:p>
        </p:txBody>
      </p:sp>
      <p:sp>
        <p:nvSpPr>
          <p:cNvPr id="9011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PH"/>
          </a:p>
        </p:txBody>
      </p:sp>
      <p:pic>
        <p:nvPicPr>
          <p:cNvPr id="90113" name="Picture 1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371600" y="2895600"/>
            <a:ext cx="6781800" cy="1295400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457200" y="6019800"/>
            <a:ext cx="60960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 smtClean="0"/>
              <a:t>Reference:  Solid </a:t>
            </a:r>
            <a:r>
              <a:rPr lang="en-PH" dirty="0" err="1" smtClean="0"/>
              <a:t>Mensuration</a:t>
            </a:r>
            <a:r>
              <a:rPr lang="en-PH" dirty="0" smtClean="0"/>
              <a:t> by Richard </a:t>
            </a:r>
            <a:r>
              <a:rPr lang="en-PH" dirty="0" err="1" smtClean="0"/>
              <a:t>Earnhart</a:t>
            </a:r>
            <a:endParaRPr lang="en-PH"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304800"/>
            <a:ext cx="8229600" cy="4525963"/>
          </a:xfrm>
        </p:spPr>
        <p:txBody>
          <a:bodyPr>
            <a:normAutofit lnSpcReduction="10000"/>
          </a:bodyPr>
          <a:lstStyle/>
          <a:p>
            <a:r>
              <a:rPr lang="en-PH" dirty="0" smtClean="0"/>
              <a:t>Example 8, p31</a:t>
            </a:r>
          </a:p>
          <a:p>
            <a:r>
              <a:rPr lang="en-US" dirty="0" smtClean="0"/>
              <a:t>The diagonal of a square is 12 units. What is the measure of one side of the square? Find its area and perimeter</a:t>
            </a:r>
            <a:r>
              <a:rPr lang="en-US" dirty="0" smtClean="0"/>
              <a:t>.  ANS. A=72, P=</a:t>
            </a:r>
          </a:p>
          <a:p>
            <a:r>
              <a:rPr lang="en-US" dirty="0" smtClean="0"/>
              <a:t>Example 10, p32</a:t>
            </a:r>
          </a:p>
          <a:p>
            <a:r>
              <a:rPr lang="en-US" dirty="0" smtClean="0"/>
              <a:t>If ABCD  </a:t>
            </a:r>
            <a:r>
              <a:rPr lang="en-US" dirty="0" smtClean="0"/>
              <a:t>is a </a:t>
            </a:r>
            <a:r>
              <a:rPr lang="en-US" dirty="0" smtClean="0"/>
              <a:t>rhombus, AC=4 </a:t>
            </a:r>
            <a:r>
              <a:rPr lang="en-US" dirty="0" smtClean="0"/>
              <a:t>, and </a:t>
            </a:r>
            <a:r>
              <a:rPr lang="en-US" dirty="0" smtClean="0"/>
              <a:t>ADC </a:t>
            </a:r>
            <a:r>
              <a:rPr lang="en-US" dirty="0" smtClean="0"/>
              <a:t>is an equilateral triangle, what is the area of the rhombus</a:t>
            </a:r>
            <a:r>
              <a:rPr lang="en-US" dirty="0" smtClean="0"/>
              <a:t>?</a:t>
            </a:r>
          </a:p>
          <a:p>
            <a:r>
              <a:rPr lang="en-US" dirty="0" smtClean="0"/>
              <a:t>ANS: A=13.86</a:t>
            </a:r>
            <a:endParaRPr lang="en-PH" dirty="0" smtClean="0"/>
          </a:p>
          <a:p>
            <a:endParaRPr lang="en-PH" dirty="0" smtClean="0"/>
          </a:p>
          <a:p>
            <a:endParaRPr lang="en-PH" dirty="0"/>
          </a:p>
        </p:txBody>
      </p:sp>
      <p:sp>
        <p:nvSpPr>
          <p:cNvPr id="91138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PH"/>
          </a:p>
        </p:txBody>
      </p:sp>
      <p:pic>
        <p:nvPicPr>
          <p:cNvPr id="91137" name="Picture 1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315200" y="1752600"/>
            <a:ext cx="742950" cy="381000"/>
          </a:xfrm>
          <a:prstGeom prst="rect">
            <a:avLst/>
          </a:prstGeom>
          <a:noFill/>
        </p:spPr>
      </p:pic>
      <p:pic>
        <p:nvPicPr>
          <p:cNvPr id="9114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38600" y="3962400"/>
            <a:ext cx="35052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Example 12, p33: Find </a:t>
            </a:r>
            <a:r>
              <a:rPr lang="en-US" dirty="0" smtClean="0"/>
              <a:t>the area and the perimeter of the right trapezoid shown in the figure</a:t>
            </a:r>
            <a:r>
              <a:rPr lang="en-US" dirty="0" smtClean="0"/>
              <a:t>.  ANS A=49.4, P=30.2 </a:t>
            </a:r>
            <a:endParaRPr lang="en-PH" dirty="0" smtClean="0"/>
          </a:p>
          <a:p>
            <a:endParaRPr lang="en-PH" dirty="0"/>
          </a:p>
        </p:txBody>
      </p:sp>
      <p:sp>
        <p:nvSpPr>
          <p:cNvPr id="4" name="TextBox 3"/>
          <p:cNvSpPr txBox="1"/>
          <p:nvPr/>
        </p:nvSpPr>
        <p:spPr>
          <a:xfrm>
            <a:off x="152400" y="6324600"/>
            <a:ext cx="60960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 smtClean="0"/>
              <a:t>Reference:  Solid </a:t>
            </a:r>
            <a:r>
              <a:rPr lang="en-PH" dirty="0" err="1" smtClean="0"/>
              <a:t>Mensuration</a:t>
            </a:r>
            <a:r>
              <a:rPr lang="en-PH" dirty="0" smtClean="0"/>
              <a:t> by Richard </a:t>
            </a:r>
            <a:r>
              <a:rPr lang="en-PH" dirty="0" err="1" smtClean="0"/>
              <a:t>Earnhart</a:t>
            </a:r>
            <a:endParaRPr lang="en-PH" dirty="0"/>
          </a:p>
        </p:txBody>
      </p:sp>
      <p:pic>
        <p:nvPicPr>
          <p:cNvPr id="82945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14400" y="3352800"/>
            <a:ext cx="7391400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 smtClean="0"/>
              <a:t>EXERCISES 1.3</a:t>
            </a:r>
            <a:endParaRPr lang="en-P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525963"/>
          </a:xfrm>
        </p:spPr>
        <p:txBody>
          <a:bodyPr>
            <a:normAutofit fontScale="92500" lnSpcReduction="10000"/>
          </a:bodyPr>
          <a:lstStyle/>
          <a:p>
            <a:pPr lvl="0">
              <a:buNone/>
            </a:pPr>
            <a:r>
              <a:rPr lang="en-US" dirty="0" smtClean="0"/>
              <a:t>#1, p38: The </a:t>
            </a:r>
            <a:r>
              <a:rPr lang="en-US" dirty="0" smtClean="0"/>
              <a:t>diagonal of a rectangle is 25 meters long and makes an angle of 36</a:t>
            </a:r>
            <a:r>
              <a:rPr lang="en-US" baseline="30000" dirty="0" smtClean="0"/>
              <a:t>0</a:t>
            </a:r>
            <a:r>
              <a:rPr lang="en-US" dirty="0" smtClean="0"/>
              <a:t> with one side of the rectangle. Find the area and the perimeter of the rectangle</a:t>
            </a:r>
            <a:r>
              <a:rPr lang="en-US" dirty="0" smtClean="0"/>
              <a:t>.</a:t>
            </a:r>
          </a:p>
          <a:p>
            <a:pPr lvl="0">
              <a:buNone/>
            </a:pPr>
            <a:r>
              <a:rPr lang="en-US" dirty="0" smtClean="0"/>
              <a:t>#4, p38: A </a:t>
            </a:r>
            <a:r>
              <a:rPr lang="en-US" dirty="0" smtClean="0"/>
              <a:t>rectangle and a square have the same area. If the length of the side of the square is 6 units and the longest side of the rectangle is 5 more than the measure of the shorter side. Find the dimensions of the rectangle.</a:t>
            </a:r>
            <a:endParaRPr lang="en-PH" dirty="0" smtClean="0"/>
          </a:p>
          <a:p>
            <a:r>
              <a:rPr lang="en-US" dirty="0" smtClean="0"/>
              <a:t> </a:t>
            </a:r>
            <a:endParaRPr lang="en-PH" dirty="0" smtClean="0"/>
          </a:p>
          <a:p>
            <a:pPr lvl="0"/>
            <a:endParaRPr lang="en-US" dirty="0" smtClean="0"/>
          </a:p>
          <a:p>
            <a:pPr lvl="0"/>
            <a:endParaRPr lang="en-US" dirty="0" smtClean="0"/>
          </a:p>
          <a:p>
            <a:pPr lvl="0"/>
            <a:endParaRPr lang="en-PH" dirty="0" smtClean="0"/>
          </a:p>
          <a:p>
            <a:endParaRPr lang="en-PH" dirty="0"/>
          </a:p>
        </p:txBody>
      </p:sp>
      <p:sp>
        <p:nvSpPr>
          <p:cNvPr id="4" name="TextBox 3"/>
          <p:cNvSpPr txBox="1"/>
          <p:nvPr/>
        </p:nvSpPr>
        <p:spPr>
          <a:xfrm>
            <a:off x="457200" y="6019800"/>
            <a:ext cx="60960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 smtClean="0"/>
              <a:t>Reference:  Solid </a:t>
            </a:r>
            <a:r>
              <a:rPr lang="en-PH" dirty="0" err="1" smtClean="0"/>
              <a:t>Mensuration</a:t>
            </a:r>
            <a:r>
              <a:rPr lang="en-PH" dirty="0" smtClean="0"/>
              <a:t> by Richard </a:t>
            </a:r>
            <a:r>
              <a:rPr lang="en-PH" dirty="0" err="1" smtClean="0"/>
              <a:t>Earnhart</a:t>
            </a:r>
            <a:endParaRPr lang="en-PH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800" y="274638"/>
            <a:ext cx="7239000" cy="639762"/>
          </a:xfrm>
        </p:spPr>
        <p:txBody>
          <a:bodyPr>
            <a:normAutofit/>
          </a:bodyPr>
          <a:lstStyle/>
          <a:p>
            <a:r>
              <a:rPr lang="en-US" sz="3200" dirty="0" smtClean="0"/>
              <a:t>NAMING OF POLYGON</a:t>
            </a:r>
            <a:endParaRPr lang="en-US" sz="3200" dirty="0"/>
          </a:p>
        </p:txBody>
      </p:sp>
      <p:pic>
        <p:nvPicPr>
          <p:cNvPr id="32769" name="Picture 1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546957" y="1600200"/>
            <a:ext cx="8050085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685800" y="6248400"/>
            <a:ext cx="60960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 smtClean="0"/>
              <a:t>Reference:  Solid </a:t>
            </a:r>
            <a:r>
              <a:rPr lang="en-PH" dirty="0" err="1" smtClean="0"/>
              <a:t>Mensuration</a:t>
            </a:r>
            <a:r>
              <a:rPr lang="en-PH" dirty="0" smtClean="0"/>
              <a:t> by Richard </a:t>
            </a:r>
            <a:r>
              <a:rPr lang="en-PH" dirty="0" err="1" smtClean="0"/>
              <a:t>Earnhart</a:t>
            </a: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xmlns="" val="1662264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lvl="0">
              <a:buNone/>
            </a:pPr>
            <a:r>
              <a:rPr lang="en-US" dirty="0" smtClean="0"/>
              <a:t>#8, p38: The </a:t>
            </a:r>
            <a:r>
              <a:rPr lang="en-US" dirty="0" smtClean="0"/>
              <a:t>area of an isosceles trapezoid is 246 m</a:t>
            </a:r>
            <a:r>
              <a:rPr lang="en-US" baseline="30000" dirty="0" smtClean="0"/>
              <a:t>2</a:t>
            </a:r>
            <a:r>
              <a:rPr lang="en-US" dirty="0" smtClean="0"/>
              <a:t>. If the height and the length of one of its congruent sides measure 6m and 10m respectively, find the two bases.</a:t>
            </a:r>
            <a:endParaRPr lang="en-PH" dirty="0" smtClean="0"/>
          </a:p>
          <a:p>
            <a:pPr lvl="0">
              <a:buNone/>
            </a:pPr>
            <a:r>
              <a:rPr lang="en-US" dirty="0" smtClean="0"/>
              <a:t>#10, p39:  </a:t>
            </a:r>
            <a:r>
              <a:rPr lang="en-US" dirty="0" smtClean="0"/>
              <a:t>A piece of wire of length 52 m is cut into two parts. Each part is then bent to form a square. It is found that the combined area of the two squares is 109 m</a:t>
            </a:r>
            <a:r>
              <a:rPr lang="en-US" baseline="30000" dirty="0" smtClean="0"/>
              <a:t>2</a:t>
            </a:r>
            <a:r>
              <a:rPr lang="en-US" dirty="0" smtClean="0"/>
              <a:t>. Find the sides of the two squares.</a:t>
            </a:r>
            <a:endParaRPr lang="en-PH" dirty="0" smtClean="0"/>
          </a:p>
          <a:p>
            <a:endParaRPr lang="en-PH" dirty="0" smtClean="0"/>
          </a:p>
          <a:p>
            <a:endParaRPr lang="en-PH" dirty="0"/>
          </a:p>
        </p:txBody>
      </p:sp>
      <p:sp>
        <p:nvSpPr>
          <p:cNvPr id="4" name="TextBox 3"/>
          <p:cNvSpPr txBox="1"/>
          <p:nvPr/>
        </p:nvSpPr>
        <p:spPr>
          <a:xfrm>
            <a:off x="457200" y="6019800"/>
            <a:ext cx="60960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 smtClean="0"/>
              <a:t>Reference:  Solid </a:t>
            </a:r>
            <a:r>
              <a:rPr lang="en-PH" dirty="0" err="1" smtClean="0"/>
              <a:t>Mensuration</a:t>
            </a:r>
            <a:r>
              <a:rPr lang="en-PH" dirty="0" smtClean="0"/>
              <a:t> by Richard </a:t>
            </a:r>
            <a:r>
              <a:rPr lang="en-PH" dirty="0" err="1" smtClean="0"/>
              <a:t>Earnhart</a:t>
            </a:r>
            <a:endParaRPr lang="en-PH" dirty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None/>
            </a:pPr>
            <a:r>
              <a:rPr lang="en-US" dirty="0" smtClean="0"/>
              <a:t>#11, p39: A </a:t>
            </a:r>
            <a:r>
              <a:rPr lang="en-US" dirty="0" smtClean="0"/>
              <a:t>rhombus has diagonals of 32 and 20 inches. Find the area and the angle opposite the longer diagonal. </a:t>
            </a:r>
            <a:endParaRPr lang="en-US" dirty="0" smtClean="0"/>
          </a:p>
          <a:p>
            <a:pPr lvl="0">
              <a:buNone/>
            </a:pPr>
            <a:endParaRPr lang="en-PH" dirty="0" smtClean="0"/>
          </a:p>
          <a:p>
            <a:pPr lvl="0">
              <a:buNone/>
            </a:pPr>
            <a:r>
              <a:rPr lang="en-US" dirty="0" smtClean="0"/>
              <a:t># 26, p40: Find </a:t>
            </a:r>
            <a:r>
              <a:rPr lang="en-US" dirty="0" smtClean="0"/>
              <a:t>the area of a rhombus in which one side </a:t>
            </a:r>
            <a:r>
              <a:rPr lang="en-US" dirty="0" smtClean="0"/>
              <a:t>measures 10cm  </a:t>
            </a:r>
            <a:r>
              <a:rPr lang="en-US" dirty="0" smtClean="0"/>
              <a:t>and one of the diagonals </a:t>
            </a:r>
            <a:r>
              <a:rPr lang="en-US" dirty="0" smtClean="0"/>
              <a:t>measures 12cm </a:t>
            </a:r>
            <a:r>
              <a:rPr lang="en-US" dirty="0" smtClean="0"/>
              <a:t>.</a:t>
            </a:r>
            <a:endParaRPr lang="en-PH" dirty="0" smtClean="0"/>
          </a:p>
          <a:p>
            <a:r>
              <a:rPr lang="en-US" dirty="0" smtClean="0"/>
              <a:t> </a:t>
            </a:r>
            <a:endParaRPr lang="en-PH" dirty="0" smtClean="0"/>
          </a:p>
          <a:p>
            <a:endParaRPr lang="en-PH" dirty="0" smtClean="0"/>
          </a:p>
          <a:p>
            <a:endParaRPr lang="en-PH" dirty="0"/>
          </a:p>
        </p:txBody>
      </p:sp>
      <p:sp>
        <p:nvSpPr>
          <p:cNvPr id="4" name="TextBox 3"/>
          <p:cNvSpPr txBox="1"/>
          <p:nvPr/>
        </p:nvSpPr>
        <p:spPr>
          <a:xfrm>
            <a:off x="457200" y="6019800"/>
            <a:ext cx="60960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 smtClean="0"/>
              <a:t>Reference:  Solid </a:t>
            </a:r>
            <a:r>
              <a:rPr lang="en-PH" dirty="0" err="1" smtClean="0"/>
              <a:t>Mensuration</a:t>
            </a:r>
            <a:r>
              <a:rPr lang="en-PH" dirty="0" smtClean="0"/>
              <a:t> by Richard </a:t>
            </a:r>
            <a:r>
              <a:rPr lang="en-PH" dirty="0" err="1" smtClean="0"/>
              <a:t>Earnhart</a:t>
            </a:r>
            <a:endParaRPr lang="en-PH" dirty="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 smtClean="0"/>
              <a:t>Homework 1.3</a:t>
            </a:r>
            <a:endParaRPr lang="en-P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PH" dirty="0" smtClean="0"/>
              <a:t>Nos.  7, 9, 15, 20, 23, 25, 28 &amp; 29 pp.38-40.</a:t>
            </a:r>
            <a:endParaRPr lang="en-PH" dirty="0"/>
          </a:p>
        </p:txBody>
      </p:sp>
      <p:sp>
        <p:nvSpPr>
          <p:cNvPr id="4" name="TextBox 3"/>
          <p:cNvSpPr txBox="1"/>
          <p:nvPr/>
        </p:nvSpPr>
        <p:spPr>
          <a:xfrm>
            <a:off x="457200" y="6019800"/>
            <a:ext cx="60960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 smtClean="0"/>
              <a:t>Reference:  Solid </a:t>
            </a:r>
            <a:r>
              <a:rPr lang="en-PH" dirty="0" err="1" smtClean="0"/>
              <a:t>Mensuration</a:t>
            </a:r>
            <a:r>
              <a:rPr lang="en-PH" dirty="0" smtClean="0"/>
              <a:t> by Richard </a:t>
            </a:r>
            <a:r>
              <a:rPr lang="en-PH" dirty="0" err="1" smtClean="0"/>
              <a:t>Earnhart</a:t>
            </a:r>
            <a:endParaRPr lang="en-PH" dirty="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4" name="TextBox 3"/>
          <p:cNvSpPr txBox="1"/>
          <p:nvPr/>
        </p:nvSpPr>
        <p:spPr>
          <a:xfrm>
            <a:off x="457200" y="6019800"/>
            <a:ext cx="60960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 smtClean="0"/>
              <a:t>Reference:  Solid </a:t>
            </a:r>
            <a:r>
              <a:rPr lang="en-PH" dirty="0" err="1" smtClean="0"/>
              <a:t>Mensuration</a:t>
            </a:r>
            <a:r>
              <a:rPr lang="en-PH" dirty="0" smtClean="0"/>
              <a:t> by Richard </a:t>
            </a:r>
            <a:r>
              <a:rPr lang="en-PH" dirty="0" err="1" smtClean="0"/>
              <a:t>Earnhart</a:t>
            </a:r>
            <a:endParaRPr lang="en-PH" dirty="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4" name="TextBox 3"/>
          <p:cNvSpPr txBox="1"/>
          <p:nvPr/>
        </p:nvSpPr>
        <p:spPr>
          <a:xfrm>
            <a:off x="457200" y="6019800"/>
            <a:ext cx="60960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 smtClean="0"/>
              <a:t>Reference:  Solid </a:t>
            </a:r>
            <a:r>
              <a:rPr lang="en-PH" dirty="0" err="1" smtClean="0"/>
              <a:t>Mensuration</a:t>
            </a:r>
            <a:r>
              <a:rPr lang="en-PH" dirty="0" smtClean="0"/>
              <a:t> by Richard </a:t>
            </a:r>
            <a:r>
              <a:rPr lang="en-PH" dirty="0" err="1" smtClean="0"/>
              <a:t>Earnhart</a:t>
            </a:r>
            <a:endParaRPr lang="en-PH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90515" y="228600"/>
            <a:ext cx="6400800" cy="838200"/>
          </a:xfrm>
        </p:spPr>
        <p:txBody>
          <a:bodyPr>
            <a:noAutofit/>
          </a:bodyPr>
          <a:lstStyle/>
          <a:p>
            <a:r>
              <a:rPr lang="en-US" sz="2800" dirty="0" smtClean="0"/>
              <a:t>      </a:t>
            </a:r>
            <a:endParaRPr lang="en-US" sz="2800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304800" y="1219200"/>
            <a:ext cx="8563064" cy="518160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400" b="1" u="sng" dirty="0" smtClean="0"/>
          </a:p>
          <a:p>
            <a:pPr marL="0" indent="0">
              <a:buNone/>
            </a:pPr>
            <a:r>
              <a:rPr lang="en-US" sz="2400" b="1" u="sng" dirty="0" smtClean="0"/>
              <a:t>Pythagorean </a:t>
            </a:r>
            <a:r>
              <a:rPr lang="en-US" sz="2400" b="1" u="sng" dirty="0"/>
              <a:t>Identities</a:t>
            </a:r>
            <a:endParaRPr lang="en-US" sz="2400" dirty="0"/>
          </a:p>
          <a:p>
            <a:pPr marL="0" indent="0">
              <a:buNone/>
            </a:pPr>
            <a:endParaRPr lang="en-US" sz="2400" b="1" u="sng" dirty="0"/>
          </a:p>
          <a:p>
            <a:pPr marL="0" indent="0">
              <a:buNone/>
            </a:pPr>
            <a:endParaRPr lang="en-US" sz="2400" b="1" u="sng" dirty="0" smtClean="0"/>
          </a:p>
          <a:p>
            <a:pPr marL="0" indent="0">
              <a:buNone/>
            </a:pPr>
            <a:endParaRPr lang="en-US" sz="2400" b="1" u="sng" dirty="0"/>
          </a:p>
          <a:p>
            <a:pPr marL="0" indent="0">
              <a:buNone/>
            </a:pPr>
            <a:r>
              <a:rPr lang="en-US" sz="2400" b="1" u="sng" dirty="0" smtClean="0"/>
              <a:t>Negative Arguments Identities</a:t>
            </a:r>
          </a:p>
        </p:txBody>
      </p:sp>
      <mc:AlternateContent xmlns:mc="http://schemas.openxmlformats.org/markup-compatibility/2006">
        <mc:Choice xmlns:a14="http://schemas.microsoft.com/office/drawing/2010/main" xmlns="" Requires="a14">
          <p:graphicFrame>
            <p:nvGraphicFramePr>
              <p:cNvPr id="4" name="Tab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2590447"/>
                  </p:ext>
                </p:extLst>
              </p:nvPr>
            </p:nvGraphicFramePr>
            <p:xfrm>
              <a:off x="228600" y="4114800"/>
              <a:ext cx="8458200" cy="37084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2819400"/>
                    <a:gridCol w="2819400"/>
                    <a:gridCol w="2819400"/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/>
                                  </a:rPr>
                                  <m:t>𝒔𝒊𝒏</m:t>
                                </m:r>
                                <m:r>
                                  <a:rPr lang="en-US" b="1" i="1" smtClean="0">
                                    <a:latin typeface="Cambria Math"/>
                                  </a:rPr>
                                  <m:t>  </m:t>
                                </m:r>
                                <m:d>
                                  <m:dPr>
                                    <m:ctrlPr>
                                      <a:rPr lang="en-US" b="1" i="1" smtClean="0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1" i="1" smtClean="0">
                                        <a:latin typeface="Cambria Math"/>
                                      </a:rPr>
                                      <m:t>−</m:t>
                                    </m:r>
                                    <m:r>
                                      <a:rPr lang="en-US" b="1" i="1" smtClean="0">
                                        <a:latin typeface="Cambria Math"/>
                                        <a:ea typeface="Cambria Math"/>
                                      </a:rPr>
                                      <m:t>𝜽</m:t>
                                    </m:r>
                                  </m:e>
                                </m:d>
                                <m:r>
                                  <a:rPr lang="en-US" b="1" i="1" smtClean="0">
                                    <a:latin typeface="Cambria Math"/>
                                  </a:rPr>
                                  <m:t>=−</m:t>
                                </m:r>
                                <m:r>
                                  <a:rPr lang="en-US" b="1" i="1" smtClean="0">
                                    <a:latin typeface="Cambria Math"/>
                                  </a:rPr>
                                  <m:t>𝒔𝒊𝒏</m:t>
                                </m:r>
                                <m:r>
                                  <a:rPr lang="en-US" b="1" i="1" smtClean="0">
                                    <a:latin typeface="Cambria Math"/>
                                  </a:rPr>
                                  <m:t>  </m:t>
                                </m:r>
                                <m:r>
                                  <a:rPr lang="en-US" b="1" i="1" smtClean="0">
                                    <a:latin typeface="Cambria Math"/>
                                    <a:ea typeface="Cambria Math"/>
                                  </a:rPr>
                                  <m:t>𝜽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/>
                                  </a:rPr>
                                  <m:t>𝒄𝒐𝒔</m:t>
                                </m:r>
                                <m:r>
                                  <a:rPr lang="en-US" b="1" i="1" smtClean="0">
                                    <a:latin typeface="Cambria Math"/>
                                  </a:rPr>
                                  <m:t> </m:t>
                                </m:r>
                                <m:d>
                                  <m:dPr>
                                    <m:ctrlPr>
                                      <a:rPr lang="en-US" b="1" i="1" smtClean="0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1" i="1" smtClean="0">
                                        <a:latin typeface="Cambria Math"/>
                                      </a:rPr>
                                      <m:t>−</m:t>
                                    </m:r>
                                    <m:r>
                                      <a:rPr lang="en-US" b="1" i="1" smtClean="0">
                                        <a:latin typeface="Cambria Math"/>
                                        <a:ea typeface="Cambria Math"/>
                                      </a:rPr>
                                      <m:t>𝜽</m:t>
                                    </m:r>
                                  </m:e>
                                </m:d>
                                <m:r>
                                  <a:rPr lang="en-US" b="1" i="1" smtClean="0">
                                    <a:latin typeface="Cambria Math"/>
                                  </a:rPr>
                                  <m:t>=</m:t>
                                </m:r>
                                <m:r>
                                  <a:rPr lang="en-US" b="1" i="1" smtClean="0">
                                    <a:latin typeface="Cambria Math"/>
                                  </a:rPr>
                                  <m:t>𝒄𝒐𝒔</m:t>
                                </m:r>
                                <m:r>
                                  <a:rPr lang="en-US" b="1" i="1" smtClean="0">
                                    <a:latin typeface="Cambria Math"/>
                                  </a:rPr>
                                  <m:t> </m:t>
                                </m:r>
                                <m:r>
                                  <a:rPr lang="en-US" b="1" i="1" smtClean="0">
                                    <a:latin typeface="Cambria Math"/>
                                    <a:ea typeface="Cambria Math"/>
                                  </a:rPr>
                                  <m:t>𝜽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/>
                                  </a:rPr>
                                  <m:t>𝒕𝒂𝒏</m:t>
                                </m:r>
                                <m:r>
                                  <a:rPr lang="en-US" b="1" i="1" smtClean="0">
                                    <a:latin typeface="Cambria Math"/>
                                  </a:rPr>
                                  <m:t> </m:t>
                                </m:r>
                                <m:d>
                                  <m:dPr>
                                    <m:ctrlPr>
                                      <a:rPr lang="en-US" b="1" i="1" smtClean="0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1" i="1" smtClean="0">
                                        <a:latin typeface="Cambria Math"/>
                                      </a:rPr>
                                      <m:t>−</m:t>
                                    </m:r>
                                    <m:r>
                                      <a:rPr lang="en-US" b="1" i="1" smtClean="0">
                                        <a:latin typeface="Cambria Math"/>
                                        <a:ea typeface="Cambria Math"/>
                                      </a:rPr>
                                      <m:t>𝜽</m:t>
                                    </m:r>
                                  </m:e>
                                </m:d>
                                <m:r>
                                  <a:rPr lang="en-US" b="1" i="1" smtClean="0">
                                    <a:latin typeface="Cambria Math"/>
                                  </a:rPr>
                                  <m:t>=−</m:t>
                                </m:r>
                                <m:r>
                                  <a:rPr lang="en-US" b="1" i="1" smtClean="0">
                                    <a:latin typeface="Cambria Math"/>
                                  </a:rPr>
                                  <m:t>𝒕𝒂𝒏</m:t>
                                </m:r>
                                <m:r>
                                  <a:rPr lang="en-US" b="1" i="1" smtClean="0">
                                    <a:latin typeface="Cambria Math"/>
                                  </a:rPr>
                                  <m:t> </m:t>
                                </m:r>
                                <m:r>
                                  <a:rPr lang="en-US" b="1" i="1" smtClean="0">
                                    <a:latin typeface="Cambria Math"/>
                                    <a:ea typeface="Cambria Math"/>
                                  </a:rPr>
                                  <m:t>𝜽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>
          <p:graphicFrame>
            <p:nvGraphicFramePr>
              <p:cNvPr id="4" name="Tab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xmlns="" xmlns:a14="http://schemas.microsoft.com/office/drawing/2010/main" val="162590447"/>
                  </p:ext>
                </p:extLst>
              </p:nvPr>
            </p:nvGraphicFramePr>
            <p:xfrm>
              <a:off x="228600" y="4114800"/>
              <a:ext cx="8458200" cy="37084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2819400"/>
                    <a:gridCol w="2819400"/>
                    <a:gridCol w="2819400"/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3"/>
                          <a:stretch>
                            <a:fillRect l="-216" r="-2002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3"/>
                          <a:stretch>
                            <a:fillRect l="-100000" r="-9978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3"/>
                          <a:stretch>
                            <a:fillRect l="-200433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xmlns="" Requires="a14">
          <p:graphicFrame>
            <p:nvGraphicFramePr>
              <p:cNvPr id="6" name="Table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63646149"/>
                  </p:ext>
                </p:extLst>
              </p:nvPr>
            </p:nvGraphicFramePr>
            <p:xfrm>
              <a:off x="304800" y="2362200"/>
              <a:ext cx="8382000" cy="37192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2794000"/>
                    <a:gridCol w="2794000"/>
                    <a:gridCol w="2794000"/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i="1" smtClean="0">
                                        <a:latin typeface="Cambria Math"/>
                                      </a:rPr>
                                      <m:t>𝒔𝒊𝒏</m:t>
                                    </m:r>
                                  </m:e>
                                  <m:sup>
                                    <m:r>
                                      <a:rPr lang="en-US" b="1" i="1" smtClean="0">
                                        <a:latin typeface="Cambria Math"/>
                                      </a:rPr>
                                      <m:t>𝟐</m:t>
                                    </m:r>
                                  </m:sup>
                                </m:sSup>
                                <m:r>
                                  <a:rPr lang="en-US" b="1" i="1" smtClean="0">
                                    <a:latin typeface="Cambria Math"/>
                                  </a:rPr>
                                  <m:t> </m:t>
                                </m:r>
                                <m:r>
                                  <a:rPr lang="en-US" b="1" i="1" smtClean="0">
                                    <a:latin typeface="Cambria Math"/>
                                    <a:ea typeface="Cambria Math"/>
                                  </a:rPr>
                                  <m:t>𝜽</m:t>
                                </m:r>
                                <m:r>
                                  <a:rPr lang="en-US" b="1" i="1" smtClean="0">
                                    <a:latin typeface="Cambria Math"/>
                                    <a:ea typeface="Cambria Math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en-US" b="1" i="1" smtClean="0">
                                        <a:latin typeface="Cambria Math"/>
                                        <a:ea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i="1" smtClean="0">
                                        <a:latin typeface="Cambria Math"/>
                                        <a:ea typeface="Cambria Math"/>
                                      </a:rPr>
                                      <m:t>𝒄𝒐𝒔</m:t>
                                    </m:r>
                                  </m:e>
                                  <m:sup>
                                    <m:r>
                                      <a:rPr lang="en-US" b="1" i="1" smtClean="0">
                                        <a:latin typeface="Cambria Math"/>
                                        <a:ea typeface="Cambria Math"/>
                                      </a:rPr>
                                      <m:t>𝟐</m:t>
                                    </m:r>
                                  </m:sup>
                                </m:sSup>
                                <m:r>
                                  <a:rPr lang="en-US" b="1" i="1" smtClean="0">
                                    <a:latin typeface="Cambria Math"/>
                                    <a:ea typeface="Cambria Math"/>
                                  </a:rPr>
                                  <m:t>𝜽</m:t>
                                </m:r>
                                <m:r>
                                  <a:rPr lang="en-US" b="1" i="1" smtClean="0">
                                    <a:latin typeface="Cambria Math"/>
                                    <a:ea typeface="Cambria Math"/>
                                  </a:rPr>
                                  <m:t>=</m:t>
                                </m:r>
                                <m:r>
                                  <a:rPr lang="en-US" b="1" i="1" smtClean="0">
                                    <a:latin typeface="Cambria Math"/>
                                    <a:ea typeface="Cambria Math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i="1" smtClean="0">
                                        <a:latin typeface="Cambria Math"/>
                                      </a:rPr>
                                      <m:t>𝒕𝒂𝒏</m:t>
                                    </m:r>
                                  </m:e>
                                  <m:sup>
                                    <m:r>
                                      <a:rPr lang="en-US" b="1" i="1" smtClean="0">
                                        <a:latin typeface="Cambria Math"/>
                                      </a:rPr>
                                      <m:t>𝟐</m:t>
                                    </m:r>
                                  </m:sup>
                                </m:sSup>
                                <m:r>
                                  <a:rPr lang="en-US" i="1" smtClean="0">
                                    <a:latin typeface="Cambria Math"/>
                                    <a:ea typeface="Cambria Math"/>
                                  </a:rPr>
                                  <m:t>𝜽</m:t>
                                </m:r>
                                <m:r>
                                  <a:rPr lang="en-US" b="1" i="1" smtClean="0">
                                    <a:latin typeface="Cambria Math"/>
                                    <a:ea typeface="Cambria Math"/>
                                  </a:rPr>
                                  <m:t>+</m:t>
                                </m:r>
                                <m:r>
                                  <a:rPr lang="en-US" b="1" i="1" smtClean="0">
                                    <a:latin typeface="Cambria Math"/>
                                    <a:ea typeface="Cambria Math"/>
                                  </a:rPr>
                                  <m:t>𝟏</m:t>
                                </m:r>
                                <m:r>
                                  <a:rPr lang="en-US" b="1" i="1" smtClean="0">
                                    <a:latin typeface="Cambria Math"/>
                                    <a:ea typeface="Cambria Math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b="1" i="1" smtClean="0">
                                        <a:latin typeface="Cambria Math"/>
                                        <a:ea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i="1" smtClean="0">
                                        <a:latin typeface="Cambria Math"/>
                                        <a:ea typeface="Cambria Math"/>
                                      </a:rPr>
                                      <m:t>𝒔𝒆𝒄</m:t>
                                    </m:r>
                                  </m:e>
                                  <m:sup>
                                    <m:r>
                                      <a:rPr lang="en-US" b="1" i="1" smtClean="0">
                                        <a:latin typeface="Cambria Math"/>
                                        <a:ea typeface="Cambria Math"/>
                                      </a:rPr>
                                      <m:t>𝟐</m:t>
                                    </m:r>
                                  </m:sup>
                                </m:sSup>
                                <m:r>
                                  <a:rPr lang="en-US" b="1" i="1" smtClean="0">
                                    <a:latin typeface="Cambria Math"/>
                                    <a:ea typeface="Cambria Math"/>
                                  </a:rPr>
                                  <m:t>𝜽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/>
                                  </a:rPr>
                                  <m:t>𝟏</m:t>
                                </m:r>
                                <m:r>
                                  <a:rPr lang="en-US" b="1" i="1" smtClean="0">
                                    <a:latin typeface="Cambria Math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en-US" b="1" i="1" smtClean="0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i="1" smtClean="0">
                                        <a:latin typeface="Cambria Math"/>
                                      </a:rPr>
                                      <m:t>𝒄𝒐𝒕</m:t>
                                    </m:r>
                                  </m:e>
                                  <m:sup>
                                    <m:r>
                                      <a:rPr lang="en-US" b="1" i="1" smtClean="0">
                                        <a:latin typeface="Cambria Math"/>
                                      </a:rPr>
                                      <m:t>𝟐</m:t>
                                    </m:r>
                                  </m:sup>
                                </m:sSup>
                                <m:r>
                                  <a:rPr lang="en-US" b="1" i="1" smtClean="0">
                                    <a:latin typeface="Cambria Math"/>
                                    <a:ea typeface="Cambria Math"/>
                                  </a:rPr>
                                  <m:t>𝜽</m:t>
                                </m:r>
                                <m:r>
                                  <a:rPr lang="en-US" b="1" i="1" smtClean="0">
                                    <a:latin typeface="Cambria Math"/>
                                    <a:ea typeface="Cambria Math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b="1" i="1" smtClean="0">
                                        <a:latin typeface="Cambria Math"/>
                                        <a:ea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i="1" smtClean="0">
                                        <a:latin typeface="Cambria Math"/>
                                        <a:ea typeface="Cambria Math"/>
                                      </a:rPr>
                                      <m:t>𝒄𝒔𝒄</m:t>
                                    </m:r>
                                  </m:e>
                                  <m:sup>
                                    <m:r>
                                      <a:rPr lang="en-US" b="1" i="1" smtClean="0">
                                        <a:latin typeface="Cambria Math"/>
                                        <a:ea typeface="Cambria Math"/>
                                      </a:rPr>
                                      <m:t>𝟐</m:t>
                                    </m:r>
                                  </m:sup>
                                </m:sSup>
                                <m:r>
                                  <a:rPr lang="en-US" b="1" i="1" smtClean="0">
                                    <a:latin typeface="Cambria Math"/>
                                    <a:ea typeface="Cambria Math"/>
                                  </a:rPr>
                                  <m:t>𝜽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>
          <p:graphicFrame>
            <p:nvGraphicFramePr>
              <p:cNvPr id="6" name="Table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xmlns="" xmlns:a14="http://schemas.microsoft.com/office/drawing/2010/main" val="2563646149"/>
                  </p:ext>
                </p:extLst>
              </p:nvPr>
            </p:nvGraphicFramePr>
            <p:xfrm>
              <a:off x="304800" y="2362200"/>
              <a:ext cx="8382000" cy="37192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2794000"/>
                    <a:gridCol w="2794000"/>
                    <a:gridCol w="2794000"/>
                  </a:tblGrid>
                  <a:tr h="3719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4"/>
                          <a:stretch>
                            <a:fillRect t="-1639" r="-2002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4"/>
                          <a:stretch>
                            <a:fillRect l="-99782" t="-1639" r="-997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4"/>
                          <a:stretch>
                            <a:fillRect l="-200218" t="-1639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pic>
        <p:nvPicPr>
          <p:cNvPr id="30721" name="Picture 1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-1295400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76200" y="6400800"/>
            <a:ext cx="60960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 smtClean="0"/>
              <a:t>Reference:  Solid </a:t>
            </a:r>
            <a:r>
              <a:rPr lang="en-PH" dirty="0" err="1" smtClean="0"/>
              <a:t>Mensuration</a:t>
            </a:r>
            <a:r>
              <a:rPr lang="en-PH" dirty="0" smtClean="0"/>
              <a:t> by Richard </a:t>
            </a:r>
            <a:r>
              <a:rPr lang="en-PH" dirty="0" err="1" smtClean="0"/>
              <a:t>Earnhart</a:t>
            </a: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xmlns="" val="2571562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pic>
        <p:nvPicPr>
          <p:cNvPr id="28673" name="Picture 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2209800" y="-22860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0" y="6019800"/>
            <a:ext cx="60960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 smtClean="0"/>
              <a:t>Reference:  Solid </a:t>
            </a:r>
            <a:r>
              <a:rPr lang="en-PH" dirty="0" err="1" smtClean="0"/>
              <a:t>Mensuration</a:t>
            </a:r>
            <a:r>
              <a:rPr lang="en-PH" dirty="0" smtClean="0"/>
              <a:t> by Richard </a:t>
            </a:r>
            <a:r>
              <a:rPr lang="en-PH" dirty="0" err="1" smtClean="0"/>
              <a:t>Earnhart</a:t>
            </a: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xmlns="" val="606582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 numbers from 100 to 999, we construct the name of the polygon by starting with the prefix for the hundreds digit taken from the ones digit  minus the “</a:t>
            </a:r>
            <a:r>
              <a:rPr lang="en-US" dirty="0" err="1" smtClean="0"/>
              <a:t>gon</a:t>
            </a:r>
            <a:r>
              <a:rPr lang="en-US" dirty="0" smtClean="0"/>
              <a:t>”  followed by "</a:t>
            </a:r>
            <a:r>
              <a:rPr lang="en-US" dirty="0" err="1" smtClean="0"/>
              <a:t>hecta</a:t>
            </a:r>
            <a:r>
              <a:rPr lang="en-US" dirty="0" smtClean="0"/>
              <a:t>," then proceed as before.</a:t>
            </a:r>
            <a:endParaRPr lang="en-PH" dirty="0"/>
          </a:p>
        </p:txBody>
      </p:sp>
      <p:sp>
        <p:nvSpPr>
          <p:cNvPr id="6" name="TextBox 5"/>
          <p:cNvSpPr txBox="1"/>
          <p:nvPr/>
        </p:nvSpPr>
        <p:spPr>
          <a:xfrm>
            <a:off x="685800" y="6248400"/>
            <a:ext cx="60960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 smtClean="0"/>
              <a:t>Reference:  Solid </a:t>
            </a:r>
            <a:r>
              <a:rPr lang="en-PH" dirty="0" err="1" smtClean="0"/>
              <a:t>Mensuration</a:t>
            </a:r>
            <a:r>
              <a:rPr lang="en-PH" dirty="0" smtClean="0"/>
              <a:t> by Richard </a:t>
            </a:r>
            <a:r>
              <a:rPr lang="en-PH" dirty="0" err="1" smtClean="0"/>
              <a:t>Earnhart</a:t>
            </a: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xmlns="" val="3422415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90515" y="228600"/>
            <a:ext cx="6400800" cy="838200"/>
          </a:xfrm>
        </p:spPr>
        <p:txBody>
          <a:bodyPr>
            <a:noAutofit/>
          </a:bodyPr>
          <a:lstStyle/>
          <a:p>
            <a:r>
              <a:rPr lang="en-US" sz="2800" dirty="0" smtClean="0"/>
              <a:t>      </a:t>
            </a:r>
            <a:endParaRPr 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685800" y="6248400"/>
            <a:ext cx="60960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 smtClean="0"/>
              <a:t>Reference:  Solid </a:t>
            </a:r>
            <a:r>
              <a:rPr lang="en-PH" dirty="0" err="1" smtClean="0"/>
              <a:t>Mensuration</a:t>
            </a:r>
            <a:r>
              <a:rPr lang="en-PH" dirty="0" smtClean="0"/>
              <a:t> by Richard </a:t>
            </a:r>
            <a:r>
              <a:rPr lang="en-PH" dirty="0" err="1" smtClean="0"/>
              <a:t>Earnhart</a:t>
            </a:r>
            <a:endParaRPr lang="en-PH" dirty="0"/>
          </a:p>
        </p:txBody>
      </p:sp>
      <p:pic>
        <p:nvPicPr>
          <p:cNvPr id="24577" name="Picture 1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609600" y="914400"/>
            <a:ext cx="8050085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1319047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OPIC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TOPIC</Template>
  <TotalTime>2781</TotalTime>
  <Words>1797</Words>
  <Application>Microsoft Office PowerPoint</Application>
  <PresentationFormat>On-screen Show (4:3)</PresentationFormat>
  <Paragraphs>259</Paragraphs>
  <Slides>54</Slides>
  <Notes>18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55" baseType="lpstr">
      <vt:lpstr>TOPIC</vt:lpstr>
      <vt:lpstr>Lesson 1.1: POLYGON Lesson 1.2 Triangles Lesson 1.3 Quadrilaterals</vt:lpstr>
      <vt:lpstr>Slide 2</vt:lpstr>
      <vt:lpstr>Parts of a Polygon </vt:lpstr>
      <vt:lpstr>Types of Polygon</vt:lpstr>
      <vt:lpstr>NAMING OF POLYGON</vt:lpstr>
      <vt:lpstr>      </vt:lpstr>
      <vt:lpstr>Slide 7</vt:lpstr>
      <vt:lpstr>Slide 8</vt:lpstr>
      <vt:lpstr>      </vt:lpstr>
      <vt:lpstr>Similar Polygons </vt:lpstr>
      <vt:lpstr>Slide 11</vt:lpstr>
      <vt:lpstr>      Examples</vt:lpstr>
      <vt:lpstr>AREA</vt:lpstr>
      <vt:lpstr>      Example 1, page 8</vt:lpstr>
      <vt:lpstr>EXERCISES 1.1 pp9-11</vt:lpstr>
      <vt:lpstr>Homework 1.1</vt:lpstr>
      <vt:lpstr>1.2 TRIANGLES</vt:lpstr>
      <vt:lpstr>Lines Connected with Triangles </vt:lpstr>
      <vt:lpstr>Slide 19</vt:lpstr>
      <vt:lpstr>Slide 20</vt:lpstr>
      <vt:lpstr>Formulas for the Lengths of Altitude, Median and Angle Bisector of a Triangle </vt:lpstr>
      <vt:lpstr>Slide 22</vt:lpstr>
      <vt:lpstr>Slide 23</vt:lpstr>
      <vt:lpstr>Slide 24</vt:lpstr>
      <vt:lpstr>Slide 25</vt:lpstr>
      <vt:lpstr>EXERCISES 1.2</vt:lpstr>
      <vt:lpstr>Slide 27</vt:lpstr>
      <vt:lpstr>Homework 1.2</vt:lpstr>
      <vt:lpstr>1.3 Quadrilaterals</vt:lpstr>
      <vt:lpstr>Slide 30</vt:lpstr>
      <vt:lpstr>Slide 31</vt:lpstr>
      <vt:lpstr>Slide 32</vt:lpstr>
      <vt:lpstr>Slide 33</vt:lpstr>
      <vt:lpstr>Slide 34</vt:lpstr>
      <vt:lpstr>FORMULAS</vt:lpstr>
      <vt:lpstr>AREA OF PARALLELOGRAM</vt:lpstr>
      <vt:lpstr>Slide 37</vt:lpstr>
      <vt:lpstr>FORMULAS</vt:lpstr>
      <vt:lpstr>Slide 39</vt:lpstr>
      <vt:lpstr>Formulas</vt:lpstr>
      <vt:lpstr>Slide 41</vt:lpstr>
      <vt:lpstr>Formulas</vt:lpstr>
      <vt:lpstr>A trapezoid is a quadrilateral with one pair of parallel sides.</vt:lpstr>
      <vt:lpstr>Slide 44</vt:lpstr>
      <vt:lpstr>Area of Trapezoid</vt:lpstr>
      <vt:lpstr>Slide 46</vt:lpstr>
      <vt:lpstr>Slide 47</vt:lpstr>
      <vt:lpstr>Slide 48</vt:lpstr>
      <vt:lpstr>EXERCISES 1.3</vt:lpstr>
      <vt:lpstr>Slide 50</vt:lpstr>
      <vt:lpstr>Slide 51</vt:lpstr>
      <vt:lpstr>Homework 1.3</vt:lpstr>
      <vt:lpstr>Slide 53</vt:lpstr>
      <vt:lpstr>Slide 54</vt:lpstr>
    </vt:vector>
  </TitlesOfParts>
  <Company>Mapua Institute of Technology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Trigonometric Identities</dc:title>
  <dc:creator>rbteodoro</dc:creator>
  <cp:lastModifiedBy>richard earnhart</cp:lastModifiedBy>
  <cp:revision>207</cp:revision>
  <dcterms:created xsi:type="dcterms:W3CDTF">2011-05-31T05:35:10Z</dcterms:created>
  <dcterms:modified xsi:type="dcterms:W3CDTF">2011-10-05T01:22:28Z</dcterms:modified>
</cp:coreProperties>
</file>